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1"/>
  </p:handoutMasterIdLst>
  <p:sldIdLst>
    <p:sldId id="256" r:id="rId2"/>
    <p:sldId id="262" r:id="rId3"/>
    <p:sldId id="286" r:id="rId4"/>
    <p:sldId id="257" r:id="rId5"/>
    <p:sldId id="263" r:id="rId6"/>
    <p:sldId id="258" r:id="rId7"/>
    <p:sldId id="259" r:id="rId8"/>
    <p:sldId id="260" r:id="rId9"/>
    <p:sldId id="261" r:id="rId10"/>
    <p:sldId id="265" r:id="rId11"/>
    <p:sldId id="264" r:id="rId12"/>
    <p:sldId id="266" r:id="rId13"/>
    <p:sldId id="267" r:id="rId14"/>
    <p:sldId id="269" r:id="rId15"/>
    <p:sldId id="276" r:id="rId16"/>
    <p:sldId id="270" r:id="rId17"/>
    <p:sldId id="271" r:id="rId18"/>
    <p:sldId id="281" r:id="rId19"/>
    <p:sldId id="282" r:id="rId20"/>
    <p:sldId id="272" r:id="rId21"/>
    <p:sldId id="283" r:id="rId22"/>
    <p:sldId id="277" r:id="rId23"/>
    <p:sldId id="279" r:id="rId24"/>
    <p:sldId id="278" r:id="rId25"/>
    <p:sldId id="280" r:id="rId26"/>
    <p:sldId id="284" r:id="rId27"/>
    <p:sldId id="285" r:id="rId28"/>
    <p:sldId id="290" r:id="rId29"/>
    <p:sldId id="275" r:id="rId30"/>
  </p:sldIdLst>
  <p:sldSz cx="6858000" cy="9906000" type="A4"/>
  <p:notesSz cx="7315200" cy="9601200"/>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7979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70" d="100"/>
          <a:sy n="70" d="100"/>
        </p:scale>
        <p:origin x="3592" y="200"/>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GB"/>
          </a:p>
        </p:txBody>
      </p:sp>
      <p:sp>
        <p:nvSpPr>
          <p:cNvPr id="33795"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GB"/>
          </a:p>
        </p:txBody>
      </p:sp>
      <p:sp>
        <p:nvSpPr>
          <p:cNvPr id="33796"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GB"/>
          </a:p>
        </p:txBody>
      </p:sp>
      <p:sp>
        <p:nvSpPr>
          <p:cNvPr id="33797"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661" tIns="48331" rIns="96661" bIns="48331" numCol="1" anchor="b" anchorCtr="0" compatLnSpc="1">
            <a:prstTxWarp prst="textNoShape">
              <a:avLst/>
            </a:prstTxWarp>
          </a:bodyPr>
          <a:lstStyle>
            <a:lvl1pPr algn="r" defTabSz="966788">
              <a:defRPr sz="1300"/>
            </a:lvl1pPr>
          </a:lstStyle>
          <a:p>
            <a:fld id="{99476E9F-8B91-0F4B-8B69-5BAF7499847A}" type="slidenum">
              <a:rPr lang="en-GB"/>
              <a:pPr/>
              <a:t>‹#›</a:t>
            </a:fld>
            <a:endParaRPr lang="en-GB"/>
          </a:p>
        </p:txBody>
      </p:sp>
    </p:spTree>
    <p:extLst>
      <p:ext uri="{BB962C8B-B14F-4D97-AF65-F5344CB8AC3E}">
        <p14:creationId xmlns:p14="http://schemas.microsoft.com/office/powerpoint/2010/main" val="39196080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GB"/>
              <a:t>Click to edit Master title style</a:t>
            </a:r>
            <a:endParaRPr lang="en-US"/>
          </a:p>
        </p:txBody>
      </p:sp>
      <p:sp>
        <p:nvSpPr>
          <p:cNvPr id="3" name="Subtitl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4506C70-26BC-914A-A91B-43554E4AD4E6}" type="slidenum">
              <a:rPr lang="en-GB"/>
              <a:pPr/>
              <a:t>‹#›</a:t>
            </a:fld>
            <a:endParaRPr lang="en-GB"/>
          </a:p>
        </p:txBody>
      </p:sp>
    </p:spTree>
    <p:extLst>
      <p:ext uri="{BB962C8B-B14F-4D97-AF65-F5344CB8AC3E}">
        <p14:creationId xmlns:p14="http://schemas.microsoft.com/office/powerpoint/2010/main" val="130746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FA423AF-0F8E-FA46-96A9-94494814B4A8}" type="slidenum">
              <a:rPr lang="en-GB"/>
              <a:pPr/>
              <a:t>‹#›</a:t>
            </a:fld>
            <a:endParaRPr lang="en-GB"/>
          </a:p>
        </p:txBody>
      </p:sp>
    </p:spTree>
    <p:extLst>
      <p:ext uri="{BB962C8B-B14F-4D97-AF65-F5344CB8AC3E}">
        <p14:creationId xmlns:p14="http://schemas.microsoft.com/office/powerpoint/2010/main" val="229534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81063"/>
            <a:ext cx="1457325" cy="79248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14350" y="881063"/>
            <a:ext cx="4219575" cy="7924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8FCE2F-0547-ED45-93DF-D4B3A5E60B87}" type="slidenum">
              <a:rPr lang="en-GB"/>
              <a:pPr/>
              <a:t>‹#›</a:t>
            </a:fld>
            <a:endParaRPr lang="en-GB"/>
          </a:p>
        </p:txBody>
      </p:sp>
    </p:spTree>
    <p:extLst>
      <p:ext uri="{BB962C8B-B14F-4D97-AF65-F5344CB8AC3E}">
        <p14:creationId xmlns:p14="http://schemas.microsoft.com/office/powerpoint/2010/main" val="2429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0924842-5755-E84D-A41B-67CE12BB646F}" type="slidenum">
              <a:rPr lang="en-GB"/>
              <a:pPr/>
              <a:t>‹#›</a:t>
            </a:fld>
            <a:endParaRPr lang="en-GB"/>
          </a:p>
        </p:txBody>
      </p:sp>
    </p:spTree>
    <p:extLst>
      <p:ext uri="{BB962C8B-B14F-4D97-AF65-F5344CB8AC3E}">
        <p14:creationId xmlns:p14="http://schemas.microsoft.com/office/powerpoint/2010/main" val="104617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E6D37E7-DF49-DD4F-AD2B-7600562DBDD6}" type="slidenum">
              <a:rPr lang="en-GB"/>
              <a:pPr/>
              <a:t>‹#›</a:t>
            </a:fld>
            <a:endParaRPr lang="en-GB"/>
          </a:p>
        </p:txBody>
      </p:sp>
    </p:spTree>
    <p:extLst>
      <p:ext uri="{BB962C8B-B14F-4D97-AF65-F5344CB8AC3E}">
        <p14:creationId xmlns:p14="http://schemas.microsoft.com/office/powerpoint/2010/main" val="250906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99E4567-9478-1A4F-81C8-39E52BDBE193}" type="slidenum">
              <a:rPr lang="en-GB"/>
              <a:pPr/>
              <a:t>‹#›</a:t>
            </a:fld>
            <a:endParaRPr lang="en-GB"/>
          </a:p>
        </p:txBody>
      </p:sp>
    </p:spTree>
    <p:extLst>
      <p:ext uri="{BB962C8B-B14F-4D97-AF65-F5344CB8AC3E}">
        <p14:creationId xmlns:p14="http://schemas.microsoft.com/office/powerpoint/2010/main" val="117618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BAFAAC6-3F1F-094C-B449-A6174FC4DEC7}" type="slidenum">
              <a:rPr lang="en-GB"/>
              <a:pPr/>
              <a:t>‹#›</a:t>
            </a:fld>
            <a:endParaRPr lang="en-GB"/>
          </a:p>
        </p:txBody>
      </p:sp>
    </p:spTree>
    <p:extLst>
      <p:ext uri="{BB962C8B-B14F-4D97-AF65-F5344CB8AC3E}">
        <p14:creationId xmlns:p14="http://schemas.microsoft.com/office/powerpoint/2010/main" val="410639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3DA185F-B52F-3F40-AF9D-99B3AC7BA6C2}" type="slidenum">
              <a:rPr lang="en-GB"/>
              <a:pPr/>
              <a:t>‹#›</a:t>
            </a:fld>
            <a:endParaRPr lang="en-GB"/>
          </a:p>
        </p:txBody>
      </p:sp>
    </p:spTree>
    <p:extLst>
      <p:ext uri="{BB962C8B-B14F-4D97-AF65-F5344CB8AC3E}">
        <p14:creationId xmlns:p14="http://schemas.microsoft.com/office/powerpoint/2010/main" val="165974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6CAD9F2-2A09-194D-BB3F-82377E1FD9F1}" type="slidenum">
              <a:rPr lang="en-GB"/>
              <a:pPr/>
              <a:t>‹#›</a:t>
            </a:fld>
            <a:endParaRPr lang="en-GB"/>
          </a:p>
        </p:txBody>
      </p:sp>
    </p:spTree>
    <p:extLst>
      <p:ext uri="{BB962C8B-B14F-4D97-AF65-F5344CB8AC3E}">
        <p14:creationId xmlns:p14="http://schemas.microsoft.com/office/powerpoint/2010/main" val="11866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EFE432C-6753-0C49-93A1-0E5D58D0C8E0}" type="slidenum">
              <a:rPr lang="en-GB"/>
              <a:pPr/>
              <a:t>‹#›</a:t>
            </a:fld>
            <a:endParaRPr lang="en-GB"/>
          </a:p>
        </p:txBody>
      </p:sp>
    </p:spTree>
    <p:extLst>
      <p:ext uri="{BB962C8B-B14F-4D97-AF65-F5344CB8AC3E}">
        <p14:creationId xmlns:p14="http://schemas.microsoft.com/office/powerpoint/2010/main" val="88618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A605BD1-9D6C-B849-96D9-2EE84F26D62B}" type="slidenum">
              <a:rPr lang="en-GB"/>
              <a:pPr/>
              <a:t>‹#›</a:t>
            </a:fld>
            <a:endParaRPr lang="en-GB"/>
          </a:p>
        </p:txBody>
      </p:sp>
    </p:spTree>
    <p:extLst>
      <p:ext uri="{BB962C8B-B14F-4D97-AF65-F5344CB8AC3E}">
        <p14:creationId xmlns:p14="http://schemas.microsoft.com/office/powerpoint/2010/main" val="64872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14350" y="2862263"/>
            <a:ext cx="582930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514350" y="9024938"/>
            <a:ext cx="1428750" cy="66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2343150" y="9024938"/>
            <a:ext cx="2171700" cy="66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4914900" y="9024938"/>
            <a:ext cx="1428750" cy="66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6FE9BBDD-907E-8343-9FA4-61ADD3C07A6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03042" y="2786063"/>
            <a:ext cx="523733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3600" b="1" dirty="0">
                <a:solidFill>
                  <a:srgbClr val="7979A5"/>
                </a:solidFill>
                <a:latin typeface="Trebuchet MS" charset="0"/>
              </a:rPr>
              <a:t>Creativity Activity Pack</a:t>
            </a:r>
          </a:p>
        </p:txBody>
      </p:sp>
      <p:sp>
        <p:nvSpPr>
          <p:cNvPr id="2051" name="Text Box 3"/>
          <p:cNvSpPr txBox="1">
            <a:spLocks noChangeArrowheads="1"/>
          </p:cNvSpPr>
          <p:nvPr/>
        </p:nvSpPr>
        <p:spPr bwMode="auto">
          <a:xfrm>
            <a:off x="714375" y="4537075"/>
            <a:ext cx="542925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dirty="0">
                <a:solidFill>
                  <a:srgbClr val="7979A5"/>
                </a:solidFill>
                <a:latin typeface="Trebuchet MS" charset="0"/>
              </a:rPr>
              <a:t>A compendium of resources to help teach creativity</a:t>
            </a:r>
          </a:p>
        </p:txBody>
      </p:sp>
      <p:sp>
        <p:nvSpPr>
          <p:cNvPr id="2052" name="Text Box 4"/>
          <p:cNvSpPr txBox="1">
            <a:spLocks noChangeArrowheads="1"/>
          </p:cNvSpPr>
          <p:nvPr/>
        </p:nvSpPr>
        <p:spPr bwMode="auto">
          <a:xfrm>
            <a:off x="723900" y="6416675"/>
            <a:ext cx="5429250" cy="3195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dirty="0">
                <a:solidFill>
                  <a:srgbClr val="7979A5"/>
                </a:solidFill>
                <a:latin typeface="Trebuchet MS" charset="0"/>
              </a:rPr>
              <a:t>Compiled by</a:t>
            </a:r>
          </a:p>
          <a:p>
            <a:pPr algn="ctr"/>
            <a:endParaRPr lang="en-GB" b="1" dirty="0">
              <a:solidFill>
                <a:srgbClr val="7979A5"/>
              </a:solidFill>
              <a:latin typeface="Trebuchet MS" charset="0"/>
            </a:endParaRPr>
          </a:p>
          <a:p>
            <a:pPr algn="ctr"/>
            <a:r>
              <a:rPr lang="en-GB" b="1" dirty="0">
                <a:solidFill>
                  <a:srgbClr val="7979A5"/>
                </a:solidFill>
                <a:latin typeface="Trebuchet MS" charset="0"/>
              </a:rPr>
              <a:t>Dennis Sherwood</a:t>
            </a:r>
          </a:p>
          <a:p>
            <a:pPr algn="ctr"/>
            <a:endParaRPr lang="en-GB" b="1" dirty="0">
              <a:solidFill>
                <a:srgbClr val="7979A5"/>
              </a:solidFill>
              <a:latin typeface="Trebuchet MS" charset="0"/>
            </a:endParaRPr>
          </a:p>
          <a:p>
            <a:pPr algn="ctr"/>
            <a:r>
              <a:rPr lang="en-GB" b="1" dirty="0">
                <a:solidFill>
                  <a:srgbClr val="7979A5"/>
                </a:solidFill>
                <a:latin typeface="Trebuchet MS" charset="0"/>
              </a:rPr>
              <a:t>The Silver Bullet Machine Manufacturing Company Limited</a:t>
            </a:r>
          </a:p>
          <a:p>
            <a:pPr algn="ctr"/>
            <a:endParaRPr lang="en-GB" b="1" dirty="0">
              <a:solidFill>
                <a:srgbClr val="7979A5"/>
              </a:solidFill>
              <a:latin typeface="Trebuchet MS" charset="0"/>
            </a:endParaRPr>
          </a:p>
          <a:p>
            <a:pPr algn="ctr"/>
            <a:endParaRPr lang="en-GB" b="1" dirty="0">
              <a:solidFill>
                <a:srgbClr val="7979A5"/>
              </a:solidFill>
              <a:latin typeface="Trebuchet MS" charset="0"/>
            </a:endParaRPr>
          </a:p>
          <a:p>
            <a:pPr algn="ctr"/>
            <a:endParaRPr lang="en-GB" sz="1200" b="1" dirty="0">
              <a:solidFill>
                <a:srgbClr val="7979A5"/>
              </a:solidFill>
              <a:latin typeface="Trebuchet MS" charset="0"/>
            </a:endParaRPr>
          </a:p>
        </p:txBody>
      </p:sp>
      <p:sp>
        <p:nvSpPr>
          <p:cNvPr id="2053"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1" name="Object 7"/>
          <p:cNvGraphicFramePr>
            <a:graphicFrameLocks noChangeAspect="1"/>
          </p:cNvGraphicFramePr>
          <p:nvPr/>
        </p:nvGraphicFramePr>
        <p:xfrm>
          <a:off x="152400" y="1828800"/>
          <a:ext cx="6629400" cy="4357688"/>
        </p:xfrm>
        <a:graphic>
          <a:graphicData uri="http://schemas.openxmlformats.org/presentationml/2006/ole">
            <mc:AlternateContent xmlns:mc="http://schemas.openxmlformats.org/markup-compatibility/2006">
              <mc:Choice xmlns:v="urn:schemas-microsoft-com:vml" Requires="v">
                <p:oleObj spid="_x0000_s11360" name="Image" r:id="rId3" imgW="9926436" imgH="6523810" progId="PhotoDeluxeBusiness.Image.1">
                  <p:embed/>
                </p:oleObj>
              </mc:Choice>
              <mc:Fallback>
                <p:oleObj name="Image" r:id="rId3" imgW="9926436" imgH="6523810" progId="PhotoDeluxeBusiness.Image.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8800"/>
                        <a:ext cx="6629400" cy="4357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266" name="Text Box 2"/>
          <p:cNvSpPr txBox="1">
            <a:spLocks noChangeArrowheads="1"/>
          </p:cNvSpPr>
          <p:nvPr/>
        </p:nvSpPr>
        <p:spPr bwMode="auto">
          <a:xfrm>
            <a:off x="835025" y="304800"/>
            <a:ext cx="537527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a:solidFill>
                  <a:srgbClr val="7979A5"/>
                </a:solidFill>
                <a:latin typeface="Trebuchet MS" charset="0"/>
              </a:rPr>
              <a:t>What did Beethoven and the Beatles</a:t>
            </a:r>
          </a:p>
          <a:p>
            <a:pPr algn="ctr"/>
            <a:r>
              <a:rPr lang="en-GB" b="1">
                <a:solidFill>
                  <a:srgbClr val="7979A5"/>
                </a:solidFill>
                <a:latin typeface="Trebuchet MS" charset="0"/>
              </a:rPr>
              <a:t>actually </a:t>
            </a:r>
            <a:r>
              <a:rPr lang="en-GB" b="1" i="1">
                <a:solidFill>
                  <a:srgbClr val="7979A5"/>
                </a:solidFill>
                <a:latin typeface="Trebuchet MS" charset="0"/>
              </a:rPr>
              <a:t>do</a:t>
            </a:r>
            <a:r>
              <a:rPr lang="en-GB" b="1">
                <a:solidFill>
                  <a:srgbClr val="7979A5"/>
                </a:solidFill>
                <a:latin typeface="Trebuchet MS" charset="0"/>
              </a:rPr>
              <a:t>?</a:t>
            </a:r>
          </a:p>
        </p:txBody>
      </p:sp>
      <p:sp>
        <p:nvSpPr>
          <p:cNvPr id="11267" name="Text Box 3"/>
          <p:cNvSpPr txBox="1">
            <a:spLocks noChangeArrowheads="1"/>
          </p:cNvSpPr>
          <p:nvPr/>
        </p:nvSpPr>
        <p:spPr bwMode="auto">
          <a:xfrm>
            <a:off x="279400" y="1295400"/>
            <a:ext cx="6286500" cy="15906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dirty="0">
                <a:latin typeface="Trebuchet MS" charset="0"/>
              </a:rPr>
              <a:t>No-one would dispute that Beethoven, and the Beatles, are wonderfully creative geniuses in their respective fields of classical and pop music respectively.</a:t>
            </a:r>
          </a:p>
          <a:p>
            <a:pPr algn="ctr"/>
            <a:endParaRPr lang="en-GB" sz="1400" b="1" dirty="0">
              <a:latin typeface="Trebuchet MS" charset="0"/>
            </a:endParaRPr>
          </a:p>
          <a:p>
            <a:pPr algn="ctr"/>
            <a:r>
              <a:rPr lang="en-GB" sz="1400" b="1" dirty="0">
                <a:latin typeface="Trebuchet MS" charset="0"/>
              </a:rPr>
              <a:t>But what </a:t>
            </a:r>
            <a:r>
              <a:rPr lang="en-GB" sz="1400" b="1" i="1" dirty="0">
                <a:latin typeface="Trebuchet MS" charset="0"/>
              </a:rPr>
              <a:t>exactly</a:t>
            </a:r>
            <a:r>
              <a:rPr lang="en-GB" sz="1400" b="1" dirty="0">
                <a:latin typeface="Trebuchet MS" charset="0"/>
              </a:rPr>
              <a:t> did they do? </a:t>
            </a:r>
          </a:p>
          <a:p>
            <a:pPr algn="ctr"/>
            <a:endParaRPr lang="en-GB" sz="1400" b="1" dirty="0">
              <a:latin typeface="Trebuchet MS" charset="0"/>
            </a:endParaRPr>
          </a:p>
          <a:p>
            <a:pPr algn="ctr"/>
            <a:r>
              <a:rPr lang="en-GB" sz="1400" b="1" dirty="0">
                <a:latin typeface="Trebuchet MS" charset="0"/>
              </a:rPr>
              <a:t>What </a:t>
            </a:r>
            <a:r>
              <a:rPr lang="en-GB" sz="1400" b="1" i="1" dirty="0">
                <a:latin typeface="Trebuchet MS" charset="0"/>
              </a:rPr>
              <a:t>precisely </a:t>
            </a:r>
            <a:r>
              <a:rPr lang="en-GB" sz="1400" b="1" dirty="0">
                <a:latin typeface="Trebuchet MS" charset="0"/>
              </a:rPr>
              <a:t>is the nature of their creativity? </a:t>
            </a:r>
          </a:p>
        </p:txBody>
      </p:sp>
      <p:sp>
        <p:nvSpPr>
          <p:cNvPr id="11268" name="Text Box 4"/>
          <p:cNvSpPr txBox="1">
            <a:spLocks noChangeArrowheads="1"/>
          </p:cNvSpPr>
          <p:nvPr/>
        </p:nvSpPr>
        <p:spPr bwMode="auto">
          <a:xfrm>
            <a:off x="304800" y="5543550"/>
            <a:ext cx="6248400" cy="3693318"/>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 pos="762000" algn="l"/>
              </a:tabLst>
              <a:defRPr sz="2400">
                <a:solidFill>
                  <a:schemeClr val="tx1"/>
                </a:solidFill>
                <a:latin typeface="Times New Roman" charset="0"/>
                <a:ea typeface="ＭＳ Ｐゴシック" charset="0"/>
              </a:defRPr>
            </a:lvl1pPr>
            <a:lvl2pPr>
              <a:tabLst>
                <a:tab pos="571500" algn="l"/>
                <a:tab pos="762000" algn="l"/>
              </a:tabLst>
              <a:defRPr sz="2400">
                <a:solidFill>
                  <a:schemeClr val="tx1"/>
                </a:solidFill>
                <a:latin typeface="Times New Roman" charset="0"/>
                <a:ea typeface="ＭＳ Ｐゴシック" charset="0"/>
              </a:defRPr>
            </a:lvl2pPr>
            <a:lvl3pPr>
              <a:tabLst>
                <a:tab pos="571500" algn="l"/>
                <a:tab pos="762000" algn="l"/>
              </a:tabLst>
              <a:defRPr sz="2400">
                <a:solidFill>
                  <a:schemeClr val="tx1"/>
                </a:solidFill>
                <a:latin typeface="Times New Roman" charset="0"/>
                <a:ea typeface="ＭＳ Ｐゴシック" charset="0"/>
              </a:defRPr>
            </a:lvl3pPr>
            <a:lvl4pPr>
              <a:tabLst>
                <a:tab pos="571500" algn="l"/>
                <a:tab pos="762000" algn="l"/>
              </a:tabLst>
              <a:defRPr sz="2400">
                <a:solidFill>
                  <a:schemeClr val="tx1"/>
                </a:solidFill>
                <a:latin typeface="Times New Roman" charset="0"/>
                <a:ea typeface="ＭＳ Ｐゴシック" charset="0"/>
              </a:defRPr>
            </a:lvl4pPr>
            <a:lvl5pPr>
              <a:tabLst>
                <a:tab pos="571500" algn="l"/>
                <a:tab pos="7620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Activities</a:t>
            </a:r>
          </a:p>
          <a:p>
            <a:pPr algn="ctr"/>
            <a:endParaRPr lang="en-GB" sz="1000" b="1" dirty="0">
              <a:solidFill>
                <a:srgbClr val="FF0000"/>
              </a:solidFill>
              <a:latin typeface="Trebuchet MS" charset="0"/>
            </a:endParaRPr>
          </a:p>
          <a:p>
            <a:pPr marL="285750" indent="-285750">
              <a:buFont typeface="Wingdings" charset="2"/>
              <a:buChar char="§"/>
              <a:tabLst>
                <a:tab pos="447675" algn="l"/>
                <a:tab pos="762000" algn="l"/>
              </a:tabLst>
            </a:pPr>
            <a:r>
              <a:rPr lang="en-GB" sz="1600" b="1" dirty="0">
                <a:solidFill>
                  <a:srgbClr val="FF0000"/>
                </a:solidFill>
                <a:latin typeface="Trebuchet MS" charset="0"/>
              </a:rPr>
              <a:t>Divide the class, randomly, into groups of about five or six 	learners.</a:t>
            </a:r>
          </a:p>
          <a:p>
            <a:pPr marL="285750" indent="-285750">
              <a:buFont typeface="Wingdings" charset="2"/>
              <a:buChar char="§"/>
              <a:tabLst>
                <a:tab pos="447675" algn="l"/>
                <a:tab pos="762000" algn="l"/>
              </a:tabLst>
            </a:pPr>
            <a:r>
              <a:rPr lang="en-GB" sz="1600" b="1" dirty="0">
                <a:solidFill>
                  <a:srgbClr val="FF0000"/>
                </a:solidFill>
                <a:latin typeface="Trebuchet MS" charset="0"/>
              </a:rPr>
              <a:t>Give about one-half of the groups the task of describing, as 	insightfully as they can, all the </a:t>
            </a:r>
            <a:r>
              <a:rPr lang="en-GB" sz="1600" b="1" i="1" dirty="0">
                <a:solidFill>
                  <a:srgbClr val="FF0000"/>
                </a:solidFill>
                <a:latin typeface="Trebuchet MS" charset="0"/>
              </a:rPr>
              <a:t>differences </a:t>
            </a:r>
            <a:r>
              <a:rPr lang="en-GB" sz="1600" b="1" dirty="0">
                <a:solidFill>
                  <a:srgbClr val="FF0000"/>
                </a:solidFill>
                <a:latin typeface="Trebuchet MS" charset="0"/>
              </a:rPr>
              <a:t>between 	Beethoven and the Beatles they can think of, capturing 	their responses as a series of bullet points.</a:t>
            </a:r>
          </a:p>
          <a:p>
            <a:pPr marL="285750" indent="-285750">
              <a:buFont typeface="Wingdings" charset="2"/>
              <a:buChar char="§"/>
              <a:tabLst>
                <a:tab pos="447675" algn="l"/>
                <a:tab pos="762000" algn="l"/>
              </a:tabLst>
            </a:pPr>
            <a:r>
              <a:rPr lang="en-GB" sz="1600" b="1" dirty="0">
                <a:solidFill>
                  <a:srgbClr val="FF0000"/>
                </a:solidFill>
                <a:latin typeface="Trebuchet MS" charset="0"/>
              </a:rPr>
              <a:t>Simultaneously, give the other half of the groups the task 	of describing, as insightfully as they can, all the 		</a:t>
            </a:r>
            <a:r>
              <a:rPr lang="en-GB" sz="1600" b="1" i="1" dirty="0">
                <a:solidFill>
                  <a:srgbClr val="FF0000"/>
                </a:solidFill>
                <a:latin typeface="Trebuchet MS" charset="0"/>
              </a:rPr>
              <a:t>similarities </a:t>
            </a:r>
            <a:r>
              <a:rPr lang="en-GB" sz="1600" b="1" dirty="0">
                <a:solidFill>
                  <a:srgbClr val="FF0000"/>
                </a:solidFill>
                <a:latin typeface="Trebuchet MS" charset="0"/>
              </a:rPr>
              <a:t>between Beethoven and the Beatles they 	can think of, capturing their responses as a series of 	bullet points.</a:t>
            </a:r>
          </a:p>
          <a:p>
            <a:pPr marL="285750" indent="-285750">
              <a:buFont typeface="Wingdings" charset="2"/>
              <a:buChar char="§"/>
              <a:tabLst>
                <a:tab pos="447675" algn="l"/>
                <a:tab pos="762000" algn="l"/>
              </a:tabLst>
            </a:pPr>
            <a:r>
              <a:rPr lang="en-GB" sz="1600" b="1" dirty="0">
                <a:solidFill>
                  <a:srgbClr val="FF0000"/>
                </a:solidFill>
                <a:latin typeface="Trebuchet MS" charset="0"/>
              </a:rPr>
              <a:t>After no more than ten minutes, stop the group work, and 	invite the groups to share their results.</a:t>
            </a:r>
          </a:p>
        </p:txBody>
      </p:sp>
      <p:sp>
        <p:nvSpPr>
          <p:cNvPr id="11277" name="Text Box 13"/>
          <p:cNvSpPr txBox="1">
            <a:spLocks noChangeArrowheads="1"/>
          </p:cNvSpPr>
          <p:nvPr/>
        </p:nvSpPr>
        <p:spPr bwMode="auto">
          <a:xfrm>
            <a:off x="228600" y="9569450"/>
            <a:ext cx="27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7</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47700" y="304800"/>
            <a:ext cx="5562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rgbClr val="7979A5"/>
                </a:solidFill>
                <a:latin typeface="Trebuchet MS" charset="0"/>
              </a:rPr>
              <a:t>What did Beethoven and the Beatles actually </a:t>
            </a:r>
            <a:r>
              <a:rPr lang="en-GB" b="1" i="1">
                <a:solidFill>
                  <a:srgbClr val="7979A5"/>
                </a:solidFill>
                <a:latin typeface="Trebuchet MS" charset="0"/>
              </a:rPr>
              <a:t>do</a:t>
            </a:r>
            <a:r>
              <a:rPr lang="en-GB" b="1">
                <a:solidFill>
                  <a:srgbClr val="7979A5"/>
                </a:solidFill>
                <a:latin typeface="Trebuchet MS" charset="0"/>
              </a:rPr>
              <a:t>? – Teacher notes</a:t>
            </a:r>
          </a:p>
        </p:txBody>
      </p:sp>
      <p:sp>
        <p:nvSpPr>
          <p:cNvPr id="10246" name="Text Box 6"/>
          <p:cNvSpPr txBox="1">
            <a:spLocks noChangeArrowheads="1"/>
          </p:cNvSpPr>
          <p:nvPr/>
        </p:nvSpPr>
        <p:spPr bwMode="auto">
          <a:xfrm>
            <a:off x="279400" y="1204913"/>
            <a:ext cx="6286500" cy="19256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To demonstrate to learners that all music is formed from </a:t>
            </a:r>
            <a:r>
              <a:rPr lang="en-GB" sz="1400" b="1" i="1">
                <a:latin typeface="Trebuchet MS" charset="0"/>
              </a:rPr>
              <a:t>different patterns</a:t>
            </a:r>
            <a:r>
              <a:rPr lang="en-GB" sz="1400" b="1">
                <a:latin typeface="Trebuchet MS" charset="0"/>
              </a:rPr>
              <a:t> of the </a:t>
            </a:r>
            <a:r>
              <a:rPr lang="en-GB" sz="1400" b="1" i="1">
                <a:latin typeface="Trebuchet MS" charset="0"/>
              </a:rPr>
              <a:t>same notes </a:t>
            </a:r>
            <a:r>
              <a:rPr lang="en-GB" sz="1400" b="1">
                <a:latin typeface="Trebuchet MS" charset="0"/>
              </a:rPr>
              <a:t>– notes that pre-existed the resulting patterns. Neither Beethoven nor the Beatles </a:t>
            </a:r>
            <a:r>
              <a:rPr lang="ja-JP" altLang="en-GB" sz="1400" b="1">
                <a:latin typeface="Arial"/>
              </a:rPr>
              <a:t>‘</a:t>
            </a:r>
            <a:r>
              <a:rPr lang="en-GB" sz="1400" b="1">
                <a:latin typeface="Trebuchet MS" charset="0"/>
              </a:rPr>
              <a:t>invented</a:t>
            </a:r>
            <a:r>
              <a:rPr lang="ja-JP" altLang="en-GB" sz="1400" b="1">
                <a:latin typeface="Arial"/>
              </a:rPr>
              <a:t>’</a:t>
            </a:r>
            <a:r>
              <a:rPr lang="en-GB" sz="1400" b="1">
                <a:latin typeface="Trebuchet MS" charset="0"/>
              </a:rPr>
              <a:t> any of the notes; rather, they used pre-existing notes to form wonderful patterns-in-time of sound. The essence of a composer</a:t>
            </a:r>
            <a:r>
              <a:rPr lang="ja-JP" altLang="en-GB" sz="1400" b="1">
                <a:latin typeface="Arial"/>
              </a:rPr>
              <a:t>’</a:t>
            </a:r>
            <a:r>
              <a:rPr lang="en-GB" sz="1400" b="1">
                <a:latin typeface="Trebuchet MS" charset="0"/>
              </a:rPr>
              <a:t>s creativity is therefore one of </a:t>
            </a:r>
            <a:r>
              <a:rPr lang="en-GB" sz="1400" b="1" i="1">
                <a:latin typeface="Trebuchet MS" charset="0"/>
              </a:rPr>
              <a:t>pattern formation from pre-existing components</a:t>
            </a:r>
            <a:r>
              <a:rPr lang="en-GB" sz="1400" b="1">
                <a:latin typeface="Trebuchet MS" charset="0"/>
              </a:rPr>
              <a:t>, rather than </a:t>
            </a:r>
            <a:r>
              <a:rPr lang="en-GB" sz="1400" b="1" i="1">
                <a:latin typeface="Trebuchet MS" charset="0"/>
              </a:rPr>
              <a:t>de novo </a:t>
            </a:r>
            <a:r>
              <a:rPr lang="ja-JP" altLang="en-GB" sz="1400" b="1">
                <a:latin typeface="Arial"/>
              </a:rPr>
              <a:t>‘</a:t>
            </a:r>
            <a:r>
              <a:rPr lang="en-GB" sz="1400" b="1">
                <a:latin typeface="Trebuchet MS" charset="0"/>
              </a:rPr>
              <a:t>creation out-of-the blue</a:t>
            </a:r>
            <a:r>
              <a:rPr lang="ja-JP" altLang="en-GB" sz="1400" b="1">
                <a:latin typeface="Arial"/>
              </a:rPr>
              <a:t>’</a:t>
            </a:r>
            <a:r>
              <a:rPr lang="en-GB" sz="1400" b="1">
                <a:latin typeface="Trebuchet MS" charset="0"/>
              </a:rPr>
              <a:t>.</a:t>
            </a:r>
          </a:p>
        </p:txBody>
      </p:sp>
      <p:sp>
        <p:nvSpPr>
          <p:cNvPr id="10248" name="Text Box 8"/>
          <p:cNvSpPr txBox="1">
            <a:spLocks noChangeArrowheads="1"/>
          </p:cNvSpPr>
          <p:nvPr/>
        </p:nvSpPr>
        <p:spPr bwMode="auto">
          <a:xfrm>
            <a:off x="279400" y="3352800"/>
            <a:ext cx="6286500" cy="17129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Key outcomes</a:t>
            </a:r>
          </a:p>
          <a:p>
            <a:endParaRPr lang="en-GB" sz="800" b="1" dirty="0">
              <a:solidFill>
                <a:schemeClr val="accent2"/>
              </a:solidFill>
              <a:latin typeface="Trebuchet MS" charset="0"/>
            </a:endParaRPr>
          </a:p>
          <a:p>
            <a:pPr marL="268288" indent="-268288">
              <a:buFontTx/>
              <a:buChar char="•"/>
              <a:tabLst>
                <a:tab pos="447675" algn="l"/>
              </a:tabLst>
            </a:pPr>
            <a:r>
              <a:rPr lang="en-GB" sz="1400" b="1" dirty="0">
                <a:latin typeface="Trebuchet MS" charset="0"/>
              </a:rPr>
              <a:t>Recognition of the distinction between a </a:t>
            </a:r>
            <a:r>
              <a:rPr lang="en-GB" sz="1400" b="1" i="1" dirty="0">
                <a:latin typeface="Trebuchet MS" charset="0"/>
              </a:rPr>
              <a:t>pattern</a:t>
            </a:r>
            <a:r>
              <a:rPr lang="en-GB" sz="1400" b="1" dirty="0">
                <a:latin typeface="Trebuchet MS" charset="0"/>
              </a:rPr>
              <a:t> (as, in this case, 	exemplified by a symphony or a pop song) and the </a:t>
            </a:r>
            <a:r>
              <a:rPr lang="en-GB" sz="1400" b="1" i="1" dirty="0">
                <a:latin typeface="Trebuchet MS" charset="0"/>
              </a:rPr>
              <a:t>component 	parts</a:t>
            </a:r>
            <a:r>
              <a:rPr lang="en-GB" sz="1400" b="1" dirty="0">
                <a:latin typeface="Trebuchet MS" charset="0"/>
              </a:rPr>
              <a:t> from which that pattern is made (in this case, the individual 	musical notes).</a:t>
            </a:r>
          </a:p>
          <a:p>
            <a:pPr marL="268288" indent="-268288">
              <a:buFontTx/>
              <a:buChar char="•"/>
              <a:tabLst>
                <a:tab pos="447675" algn="l"/>
              </a:tabLst>
            </a:pPr>
            <a:r>
              <a:rPr lang="en-GB" sz="1400" b="1" dirty="0">
                <a:latin typeface="Trebuchet MS" charset="0"/>
              </a:rPr>
              <a:t>Recognition of the fact that musical creation is all about </a:t>
            </a:r>
            <a:r>
              <a:rPr lang="en-GB" sz="1400" b="1" i="1" dirty="0">
                <a:latin typeface="Trebuchet MS" charset="0"/>
              </a:rPr>
              <a:t>pattern 	formation </a:t>
            </a:r>
            <a:r>
              <a:rPr lang="en-GB" sz="1400" b="1" dirty="0">
                <a:latin typeface="Trebuchet MS" charset="0"/>
              </a:rPr>
              <a:t>using </a:t>
            </a:r>
            <a:r>
              <a:rPr lang="en-GB" sz="1400" b="1" i="1" dirty="0">
                <a:latin typeface="Trebuchet MS" charset="0"/>
              </a:rPr>
              <a:t>pre-existing </a:t>
            </a:r>
            <a:r>
              <a:rPr lang="en-GB" sz="1400" b="1" dirty="0">
                <a:latin typeface="Trebuchet MS" charset="0"/>
              </a:rPr>
              <a:t>components.</a:t>
            </a:r>
          </a:p>
        </p:txBody>
      </p:sp>
      <p:sp>
        <p:nvSpPr>
          <p:cNvPr id="10249" name="Text Box 9"/>
          <p:cNvSpPr txBox="1">
            <a:spLocks noChangeArrowheads="1"/>
          </p:cNvSpPr>
          <p:nvPr/>
        </p:nvSpPr>
        <p:spPr bwMode="auto">
          <a:xfrm>
            <a:off x="279400" y="5294313"/>
            <a:ext cx="6286500" cy="235108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800" b="1" dirty="0">
              <a:latin typeface="Trebuchet MS" charset="0"/>
            </a:endParaRPr>
          </a:p>
          <a:p>
            <a:pPr marL="268288" indent="-268288" algn="just">
              <a:buFontTx/>
              <a:buChar char="•"/>
              <a:tabLst>
                <a:tab pos="447675" algn="l"/>
              </a:tabLst>
            </a:pPr>
            <a:r>
              <a:rPr lang="en-GB" sz="1400" b="1" dirty="0">
                <a:latin typeface="Trebuchet MS" charset="0"/>
              </a:rPr>
              <a:t>This activity is always a lot of fun, and does not – of course – require 	the examples to be Beethoven and the Beatles: any comparison of 	composers (rather than performers) will work.</a:t>
            </a:r>
          </a:p>
          <a:p>
            <a:pPr marL="268288" indent="-268288">
              <a:buFontTx/>
              <a:buChar char="•"/>
              <a:tabLst>
                <a:tab pos="447675" algn="l"/>
              </a:tabLst>
            </a:pPr>
            <a:r>
              <a:rPr lang="en-GB" sz="1400" b="1" dirty="0">
                <a:latin typeface="Trebuchet MS" charset="0"/>
              </a:rPr>
              <a:t>It is most unlikely that any group of learners will identify explicitly 	the model answer that </a:t>
            </a:r>
            <a:r>
              <a:rPr lang="ja-JP" altLang="en-GB" sz="1400" b="1" dirty="0">
                <a:latin typeface="Arial"/>
              </a:rPr>
              <a:t>‘</a:t>
            </a:r>
            <a:r>
              <a:rPr lang="en-GB" sz="1400" b="1" dirty="0">
                <a:latin typeface="Trebuchet MS" charset="0"/>
              </a:rPr>
              <a:t>the key difference between Beethoven and 	the Beatles is that they formed different patterns of sound from 	the same pre-existing notes</a:t>
            </a:r>
            <a:r>
              <a:rPr lang="ja-JP" altLang="en-GB" sz="1400" b="1" dirty="0">
                <a:latin typeface="Arial"/>
              </a:rPr>
              <a:t>’</a:t>
            </a:r>
            <a:r>
              <a:rPr lang="en-GB" sz="1400" b="1" dirty="0">
                <a:latin typeface="Trebuchet MS" charset="0"/>
              </a:rPr>
              <a:t>! So there is ample opportunity for you 	to use all your ingenuity to tease this point out in the group 		discussion.</a:t>
            </a:r>
          </a:p>
        </p:txBody>
      </p:sp>
      <p:sp>
        <p:nvSpPr>
          <p:cNvPr id="10257" name="Text Box 17"/>
          <p:cNvSpPr txBox="1">
            <a:spLocks noChangeArrowheads="1"/>
          </p:cNvSpPr>
          <p:nvPr/>
        </p:nvSpPr>
        <p:spPr bwMode="auto">
          <a:xfrm>
            <a:off x="6384925" y="9569450"/>
            <a:ext cx="27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8</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558800" y="304800"/>
            <a:ext cx="59594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a:solidFill>
                  <a:srgbClr val="7979A5"/>
                </a:solidFill>
                <a:latin typeface="Trebuchet MS" charset="0"/>
              </a:rPr>
              <a:t>Arthur Koestler</a:t>
            </a:r>
            <a:r>
              <a:rPr lang="ja-JP" altLang="en-GB" b="1">
                <a:solidFill>
                  <a:srgbClr val="7979A5"/>
                </a:solidFill>
                <a:latin typeface="Arial"/>
              </a:rPr>
              <a:t>’</a:t>
            </a:r>
            <a:r>
              <a:rPr lang="en-GB" b="1">
                <a:solidFill>
                  <a:srgbClr val="7979A5"/>
                </a:solidFill>
                <a:latin typeface="Trebuchet MS" charset="0"/>
              </a:rPr>
              <a:t>s definition of creativity</a:t>
            </a:r>
          </a:p>
        </p:txBody>
      </p:sp>
      <p:sp>
        <p:nvSpPr>
          <p:cNvPr id="12292" name="Text Box 4"/>
          <p:cNvSpPr txBox="1">
            <a:spLocks noChangeArrowheads="1"/>
          </p:cNvSpPr>
          <p:nvPr/>
        </p:nvSpPr>
        <p:spPr bwMode="auto">
          <a:xfrm>
            <a:off x="279400" y="914400"/>
            <a:ext cx="6286500" cy="22066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latin typeface="Trebuchet MS" charset="0"/>
              </a:rPr>
              <a:t>Arthur Koestler was a journalist and author. In one of his books, </a:t>
            </a:r>
            <a:r>
              <a:rPr lang="en-GB" sz="1400" b="1" i="1">
                <a:latin typeface="Trebuchet MS" charset="0"/>
              </a:rPr>
              <a:t>The Act of Creation</a:t>
            </a:r>
            <a:r>
              <a:rPr lang="en-GB" sz="1400" b="1">
                <a:latin typeface="Trebuchet MS" charset="0"/>
              </a:rPr>
              <a:t>, he offers this definition of creativity:</a:t>
            </a:r>
          </a:p>
          <a:p>
            <a:pPr algn="ctr"/>
            <a:endParaRPr lang="en-GB" sz="1400" b="1">
              <a:latin typeface="Trebuchet MS" charset="0"/>
            </a:endParaRPr>
          </a:p>
          <a:p>
            <a:pPr algn="ctr" eaLnBrk="0" hangingPunct="0"/>
            <a:r>
              <a:rPr lang="en-GB" sz="1600" b="1" i="1">
                <a:solidFill>
                  <a:schemeClr val="accent2"/>
                </a:solidFill>
                <a:latin typeface="Trebuchet MS" charset="0"/>
                <a:cs typeface="Times New Roman" charset="0"/>
              </a:rPr>
              <a:t>The creative act is not an act of creation in the sense of the Old Testament. </a:t>
            </a:r>
          </a:p>
          <a:p>
            <a:pPr algn="ctr" eaLnBrk="0" hangingPunct="0"/>
            <a:r>
              <a:rPr lang="en-GB" sz="1600" b="1" i="1">
                <a:solidFill>
                  <a:schemeClr val="accent2"/>
                </a:solidFill>
                <a:latin typeface="Trebuchet MS" charset="0"/>
                <a:cs typeface="Times New Roman" charset="0"/>
              </a:rPr>
              <a:t>It does not create something out of nothing; it uncovers, selects, re-shuffles, combines, synthesises already existing facts, ideas, faculties, skills. </a:t>
            </a:r>
          </a:p>
          <a:p>
            <a:pPr algn="ctr" eaLnBrk="0" hangingPunct="0"/>
            <a:r>
              <a:rPr lang="en-GB" sz="1600" b="1" i="1">
                <a:solidFill>
                  <a:schemeClr val="accent2"/>
                </a:solidFill>
                <a:latin typeface="Trebuchet MS" charset="0"/>
                <a:cs typeface="Times New Roman" charset="0"/>
              </a:rPr>
              <a:t>The more familiar the parts, the more striking the new whole.</a:t>
            </a:r>
            <a:r>
              <a:rPr lang="en-GB" sz="1600" b="1" i="1">
                <a:solidFill>
                  <a:srgbClr val="FF0000"/>
                </a:solidFill>
              </a:rPr>
              <a:t> </a:t>
            </a:r>
            <a:endParaRPr lang="en-GB" sz="1400" b="1">
              <a:latin typeface="Trebuchet MS" charset="0"/>
            </a:endParaRPr>
          </a:p>
        </p:txBody>
      </p:sp>
      <p:sp>
        <p:nvSpPr>
          <p:cNvPr id="12293" name="Text Box 5"/>
          <p:cNvSpPr txBox="1">
            <a:spLocks noChangeArrowheads="1"/>
          </p:cNvSpPr>
          <p:nvPr/>
        </p:nvSpPr>
        <p:spPr bwMode="auto">
          <a:xfrm>
            <a:off x="304800" y="3206750"/>
            <a:ext cx="6248400" cy="636587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 pos="762000" algn="l"/>
              </a:tabLst>
              <a:defRPr sz="2400">
                <a:solidFill>
                  <a:schemeClr val="tx1"/>
                </a:solidFill>
                <a:latin typeface="Times New Roman" charset="0"/>
                <a:ea typeface="ＭＳ Ｐゴシック" charset="0"/>
              </a:defRPr>
            </a:lvl1pPr>
            <a:lvl2pPr>
              <a:tabLst>
                <a:tab pos="571500" algn="l"/>
                <a:tab pos="762000" algn="l"/>
              </a:tabLst>
              <a:defRPr sz="2400">
                <a:solidFill>
                  <a:schemeClr val="tx1"/>
                </a:solidFill>
                <a:latin typeface="Times New Roman" charset="0"/>
                <a:ea typeface="ＭＳ Ｐゴシック" charset="0"/>
              </a:defRPr>
            </a:lvl2pPr>
            <a:lvl3pPr>
              <a:tabLst>
                <a:tab pos="571500" algn="l"/>
                <a:tab pos="762000" algn="l"/>
              </a:tabLst>
              <a:defRPr sz="2400">
                <a:solidFill>
                  <a:schemeClr val="tx1"/>
                </a:solidFill>
                <a:latin typeface="Times New Roman" charset="0"/>
                <a:ea typeface="ＭＳ Ｐゴシック" charset="0"/>
              </a:defRPr>
            </a:lvl3pPr>
            <a:lvl4pPr>
              <a:tabLst>
                <a:tab pos="571500" algn="l"/>
                <a:tab pos="762000" algn="l"/>
              </a:tabLst>
              <a:defRPr sz="2400">
                <a:solidFill>
                  <a:schemeClr val="tx1"/>
                </a:solidFill>
                <a:latin typeface="Times New Roman" charset="0"/>
                <a:ea typeface="ＭＳ Ｐゴシック" charset="0"/>
              </a:defRPr>
            </a:lvl4pPr>
            <a:lvl5pPr>
              <a:tabLst>
                <a:tab pos="571500" algn="l"/>
                <a:tab pos="7620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Activities</a:t>
            </a:r>
          </a:p>
          <a:p>
            <a:pPr algn="ctr"/>
            <a:endParaRPr lang="en-GB" sz="1000" b="1" dirty="0">
              <a:solidFill>
                <a:srgbClr val="FF0000"/>
              </a:solidFill>
              <a:latin typeface="Trebuchet MS" charset="0"/>
            </a:endParaRPr>
          </a:p>
          <a:p>
            <a:pPr marL="285750" indent="-285750">
              <a:buFont typeface="Wingdings" charset="2"/>
              <a:buChar char="§"/>
              <a:tabLst>
                <a:tab pos="447675" algn="l"/>
                <a:tab pos="762000" algn="l"/>
              </a:tabLst>
            </a:pPr>
            <a:r>
              <a:rPr lang="en-GB" sz="1600" b="1" dirty="0">
                <a:solidFill>
                  <a:srgbClr val="FF0000"/>
                </a:solidFill>
                <a:latin typeface="Trebuchet MS" charset="0"/>
              </a:rPr>
              <a:t>The </a:t>
            </a:r>
            <a:r>
              <a:rPr lang="ja-JP" altLang="en-GB" sz="1600" b="1" dirty="0">
                <a:solidFill>
                  <a:srgbClr val="FF0000"/>
                </a:solidFill>
                <a:latin typeface="Arial"/>
              </a:rPr>
              <a:t>‘</a:t>
            </a:r>
            <a:r>
              <a:rPr lang="en-GB" sz="1600" b="1" dirty="0">
                <a:solidFill>
                  <a:srgbClr val="FF0000"/>
                </a:solidFill>
                <a:latin typeface="Trebuchet MS" charset="0"/>
              </a:rPr>
              <a:t>Beethoven and the Beatles</a:t>
            </a:r>
            <a:r>
              <a:rPr lang="ja-JP" altLang="en-GB" sz="1600" b="1" dirty="0">
                <a:solidFill>
                  <a:srgbClr val="FF0000"/>
                </a:solidFill>
                <a:latin typeface="Arial"/>
              </a:rPr>
              <a:t>’</a:t>
            </a:r>
            <a:r>
              <a:rPr lang="en-GB" sz="1600" b="1" dirty="0">
                <a:solidFill>
                  <a:srgbClr val="FF0000"/>
                </a:solidFill>
                <a:latin typeface="Trebuchet MS" charset="0"/>
              </a:rPr>
              <a:t> activity explored the 	nature of musical creativity. To what extent does this 	comply with Arthur Koestler</a:t>
            </a:r>
            <a:r>
              <a:rPr lang="ja-JP" altLang="en-GB" sz="1600" b="1" dirty="0">
                <a:solidFill>
                  <a:srgbClr val="FF0000"/>
                </a:solidFill>
                <a:latin typeface="Arial"/>
              </a:rPr>
              <a:t>’</a:t>
            </a:r>
            <a:r>
              <a:rPr lang="en-GB" sz="1600" b="1" dirty="0">
                <a:solidFill>
                  <a:srgbClr val="FF0000"/>
                </a:solidFill>
                <a:latin typeface="Trebuchet MS" charset="0"/>
              </a:rPr>
              <a:t>s definition?</a:t>
            </a:r>
          </a:p>
          <a:p>
            <a:pPr marL="285750" indent="-285750">
              <a:buFont typeface="Wingdings" charset="2"/>
              <a:buChar char="§"/>
              <a:tabLst>
                <a:tab pos="447675" algn="l"/>
                <a:tab pos="762000" algn="l"/>
              </a:tabLst>
            </a:pPr>
            <a:r>
              <a:rPr lang="en-GB" sz="1600" b="1" dirty="0">
                <a:solidFill>
                  <a:srgbClr val="FF0000"/>
                </a:solidFill>
                <a:latin typeface="Trebuchet MS" charset="0"/>
              </a:rPr>
              <a:t>Think about creativity in connection with literature and 	visual art. How do these map onto Arthur Koestler</a:t>
            </a:r>
            <a:r>
              <a:rPr lang="ja-JP" altLang="en-GB" sz="1600" b="1" dirty="0">
                <a:solidFill>
                  <a:srgbClr val="FF0000"/>
                </a:solidFill>
                <a:latin typeface="Arial"/>
              </a:rPr>
              <a:t>’</a:t>
            </a:r>
            <a:r>
              <a:rPr lang="en-GB" sz="1600" b="1" dirty="0">
                <a:solidFill>
                  <a:srgbClr val="FF0000"/>
                </a:solidFill>
                <a:latin typeface="Trebuchet MS" charset="0"/>
              </a:rPr>
              <a:t>s 	definition? And in each case, what are the </a:t>
            </a:r>
            <a:r>
              <a:rPr lang="ja-JP" altLang="en-GB" sz="1600" b="1" dirty="0">
                <a:solidFill>
                  <a:srgbClr val="FF0000"/>
                </a:solidFill>
                <a:latin typeface="Arial"/>
              </a:rPr>
              <a:t>‘</a:t>
            </a:r>
            <a:r>
              <a:rPr lang="en-GB" sz="1600" b="1" dirty="0">
                <a:solidFill>
                  <a:srgbClr val="FF0000"/>
                </a:solidFill>
                <a:latin typeface="Trebuchet MS" charset="0"/>
              </a:rPr>
              <a:t>patterns</a:t>
            </a:r>
            <a:r>
              <a:rPr lang="ja-JP" altLang="en-GB" sz="1600" b="1" dirty="0">
                <a:solidFill>
                  <a:srgbClr val="FF0000"/>
                </a:solidFill>
                <a:latin typeface="Arial"/>
              </a:rPr>
              <a:t>’</a:t>
            </a:r>
            <a:r>
              <a:rPr lang="en-GB" sz="1600" b="1" dirty="0">
                <a:solidFill>
                  <a:srgbClr val="FF0000"/>
                </a:solidFill>
                <a:latin typeface="Trebuchet MS" charset="0"/>
              </a:rPr>
              <a:t>, 	and what are the </a:t>
            </a:r>
            <a:r>
              <a:rPr lang="ja-JP" altLang="en-GB" sz="1600" b="1" dirty="0">
                <a:solidFill>
                  <a:srgbClr val="FF0000"/>
                </a:solidFill>
                <a:latin typeface="Arial"/>
              </a:rPr>
              <a:t>‘</a:t>
            </a:r>
            <a:r>
              <a:rPr lang="en-GB" sz="1600" b="1" dirty="0">
                <a:solidFill>
                  <a:srgbClr val="FF0000"/>
                </a:solidFill>
                <a:latin typeface="Trebuchet MS" charset="0"/>
              </a:rPr>
              <a:t>component parts</a:t>
            </a:r>
            <a:r>
              <a:rPr lang="ja-JP" altLang="en-GB" sz="1600" b="1" dirty="0">
                <a:solidFill>
                  <a:srgbClr val="FF0000"/>
                </a:solidFill>
                <a:latin typeface="Arial"/>
              </a:rPr>
              <a:t>’</a:t>
            </a:r>
            <a:r>
              <a:rPr lang="en-GB" sz="1600" b="1" dirty="0">
                <a:solidFill>
                  <a:srgbClr val="FF0000"/>
                </a:solidFill>
                <a:latin typeface="Trebuchet MS" charset="0"/>
              </a:rPr>
              <a:t>?</a:t>
            </a:r>
          </a:p>
          <a:p>
            <a:pPr marL="285750" indent="-285750">
              <a:buFont typeface="Wingdings" charset="2"/>
              <a:buChar char="§"/>
              <a:tabLst>
                <a:tab pos="447675" algn="l"/>
                <a:tab pos="762000" algn="l"/>
              </a:tabLst>
            </a:pPr>
            <a:r>
              <a:rPr lang="en-GB" sz="1600" b="1" dirty="0">
                <a:solidFill>
                  <a:srgbClr val="FF0000"/>
                </a:solidFill>
                <a:latin typeface="Trebuchet MS" charset="0"/>
              </a:rPr>
              <a:t>Write down a list of brand names – like Nike or iPod - which 	are not words in our usual language. Inventing a new 	brand name is a creative thing to do – so how does each 	name on your list comply with Arthur Koestler</a:t>
            </a:r>
            <a:r>
              <a:rPr lang="ja-JP" altLang="en-GB" sz="1600" b="1" dirty="0">
                <a:solidFill>
                  <a:srgbClr val="FF0000"/>
                </a:solidFill>
                <a:latin typeface="Arial"/>
              </a:rPr>
              <a:t>’</a:t>
            </a:r>
            <a:r>
              <a:rPr lang="en-GB" sz="1600" b="1" dirty="0">
                <a:solidFill>
                  <a:srgbClr val="FF0000"/>
                </a:solidFill>
                <a:latin typeface="Trebuchet MS" charset="0"/>
              </a:rPr>
              <a:t>s 		definition? What are the </a:t>
            </a:r>
            <a:r>
              <a:rPr lang="ja-JP" altLang="en-GB" sz="1600" b="1" dirty="0">
                <a:solidFill>
                  <a:srgbClr val="FF0000"/>
                </a:solidFill>
                <a:latin typeface="Arial"/>
              </a:rPr>
              <a:t>‘</a:t>
            </a:r>
            <a:r>
              <a:rPr lang="en-GB" sz="1600" b="1" dirty="0">
                <a:solidFill>
                  <a:srgbClr val="FF0000"/>
                </a:solidFill>
                <a:latin typeface="Trebuchet MS" charset="0"/>
              </a:rPr>
              <a:t>patterns</a:t>
            </a:r>
            <a:r>
              <a:rPr lang="ja-JP" altLang="en-GB" sz="1600" b="1" dirty="0">
                <a:solidFill>
                  <a:srgbClr val="FF0000"/>
                </a:solidFill>
                <a:latin typeface="Arial"/>
              </a:rPr>
              <a:t>’</a:t>
            </a:r>
            <a:r>
              <a:rPr lang="en-GB" sz="1600" b="1" dirty="0">
                <a:solidFill>
                  <a:srgbClr val="FF0000"/>
                </a:solidFill>
                <a:latin typeface="Trebuchet MS" charset="0"/>
              </a:rPr>
              <a:t>? And what are the 	</a:t>
            </a:r>
            <a:r>
              <a:rPr lang="ja-JP" altLang="en-GB" sz="1600" b="1" dirty="0">
                <a:solidFill>
                  <a:srgbClr val="FF0000"/>
                </a:solidFill>
                <a:latin typeface="Arial"/>
              </a:rPr>
              <a:t>‘</a:t>
            </a:r>
            <a:r>
              <a:rPr lang="en-GB" sz="1600" b="1" dirty="0">
                <a:solidFill>
                  <a:srgbClr val="FF0000"/>
                </a:solidFill>
                <a:latin typeface="Trebuchet MS" charset="0"/>
              </a:rPr>
              <a:t>component parts</a:t>
            </a:r>
            <a:r>
              <a:rPr lang="ja-JP" altLang="en-GB" sz="1600" b="1" dirty="0">
                <a:solidFill>
                  <a:srgbClr val="FF0000"/>
                </a:solidFill>
                <a:latin typeface="Arial"/>
              </a:rPr>
              <a:t>’</a:t>
            </a:r>
            <a:r>
              <a:rPr lang="en-GB" sz="1600" b="1" dirty="0">
                <a:solidFill>
                  <a:srgbClr val="FF0000"/>
                </a:solidFill>
                <a:latin typeface="Trebuchet MS" charset="0"/>
              </a:rPr>
              <a:t>.</a:t>
            </a:r>
          </a:p>
          <a:p>
            <a:pPr marL="285750" indent="-285750">
              <a:buFont typeface="Wingdings" charset="2"/>
              <a:buChar char="§"/>
              <a:tabLst>
                <a:tab pos="447675" algn="l"/>
                <a:tab pos="762000" algn="l"/>
              </a:tabLst>
            </a:pPr>
            <a:r>
              <a:rPr lang="en-GB" sz="1600" b="1" dirty="0">
                <a:solidFill>
                  <a:srgbClr val="FF0000"/>
                </a:solidFill>
                <a:latin typeface="Trebuchet MS" charset="0"/>
              </a:rPr>
              <a:t>In biological terms, what is the fundamental difference 	between each person in your class, and between you 	and, say, an oak tree? In this case, what are the relevant 	</a:t>
            </a:r>
            <a:r>
              <a:rPr lang="ja-JP" altLang="en-GB" sz="1600" b="1" dirty="0">
                <a:solidFill>
                  <a:srgbClr val="FF0000"/>
                </a:solidFill>
                <a:latin typeface="Arial"/>
              </a:rPr>
              <a:t>‘</a:t>
            </a:r>
            <a:r>
              <a:rPr lang="en-GB" sz="1600" b="1" dirty="0">
                <a:solidFill>
                  <a:srgbClr val="FF0000"/>
                </a:solidFill>
                <a:latin typeface="Trebuchet MS" charset="0"/>
              </a:rPr>
              <a:t>patterns</a:t>
            </a:r>
            <a:r>
              <a:rPr lang="ja-JP" altLang="en-GB" sz="1600" b="1" dirty="0">
                <a:solidFill>
                  <a:srgbClr val="FF0000"/>
                </a:solidFill>
                <a:latin typeface="Arial"/>
              </a:rPr>
              <a:t>’</a:t>
            </a:r>
            <a:r>
              <a:rPr lang="en-GB" sz="1600" b="1" dirty="0">
                <a:solidFill>
                  <a:srgbClr val="FF0000"/>
                </a:solidFill>
                <a:latin typeface="Trebuchet MS" charset="0"/>
              </a:rPr>
              <a:t> and </a:t>
            </a:r>
            <a:r>
              <a:rPr lang="ja-JP" altLang="en-GB" sz="1600" b="1" dirty="0">
                <a:solidFill>
                  <a:srgbClr val="FF0000"/>
                </a:solidFill>
                <a:latin typeface="Arial"/>
              </a:rPr>
              <a:t>‘</a:t>
            </a:r>
            <a:r>
              <a:rPr lang="en-GB" sz="1600" b="1" dirty="0">
                <a:solidFill>
                  <a:srgbClr val="FF0000"/>
                </a:solidFill>
                <a:latin typeface="Trebuchet MS" charset="0"/>
              </a:rPr>
              <a:t>component parts</a:t>
            </a:r>
            <a:r>
              <a:rPr lang="ja-JP" altLang="en-GB" sz="1600" b="1" dirty="0">
                <a:solidFill>
                  <a:srgbClr val="FF0000"/>
                </a:solidFill>
                <a:latin typeface="Arial"/>
              </a:rPr>
              <a:t>’</a:t>
            </a:r>
            <a:r>
              <a:rPr lang="en-GB" sz="1600" b="1" dirty="0">
                <a:solidFill>
                  <a:srgbClr val="FF0000"/>
                </a:solidFill>
                <a:latin typeface="Trebuchet MS" charset="0"/>
              </a:rPr>
              <a:t>? And how does life 	itself, in which each individual being is truly an act of 	creation, relate to Arthur Koestler</a:t>
            </a:r>
            <a:r>
              <a:rPr lang="ja-JP" altLang="en-GB" sz="1600" b="1" dirty="0">
                <a:solidFill>
                  <a:srgbClr val="FF0000"/>
                </a:solidFill>
                <a:latin typeface="Arial"/>
              </a:rPr>
              <a:t>’</a:t>
            </a:r>
            <a:r>
              <a:rPr lang="en-GB" sz="1600" b="1" dirty="0">
                <a:solidFill>
                  <a:srgbClr val="FF0000"/>
                </a:solidFill>
                <a:latin typeface="Trebuchet MS" charset="0"/>
              </a:rPr>
              <a:t>s definition?</a:t>
            </a:r>
          </a:p>
          <a:p>
            <a:pPr marL="285750" indent="-285750">
              <a:buFont typeface="Wingdings" charset="2"/>
              <a:buChar char="§"/>
              <a:tabLst>
                <a:tab pos="447675" algn="l"/>
                <a:tab pos="762000" algn="l"/>
              </a:tabLst>
            </a:pPr>
            <a:r>
              <a:rPr lang="en-GB" sz="1600" b="1" dirty="0">
                <a:solidFill>
                  <a:srgbClr val="FF0000"/>
                </a:solidFill>
                <a:latin typeface="Trebuchet MS" charset="0"/>
              </a:rPr>
              <a:t>Find out as much as you can about Arthur Koestler. Where 	was he born? And educated? Why was he in Spain in 1936? 	What happened to him there? What did he do 	during the Second World War? In addition to </a:t>
            </a:r>
            <a:r>
              <a:rPr lang="en-GB" sz="1600" b="1" i="1" dirty="0">
                <a:solidFill>
                  <a:srgbClr val="FF0000"/>
                </a:solidFill>
                <a:latin typeface="Trebuchet MS" charset="0"/>
              </a:rPr>
              <a:t>The Act of 	Creation</a:t>
            </a:r>
            <a:r>
              <a:rPr lang="en-GB" sz="1600" b="1" dirty="0">
                <a:solidFill>
                  <a:srgbClr val="FF0000"/>
                </a:solidFill>
                <a:latin typeface="Trebuchet MS" charset="0"/>
              </a:rPr>
              <a:t>, what other books did Arthur Koestler write?</a:t>
            </a:r>
          </a:p>
        </p:txBody>
      </p:sp>
      <p:sp>
        <p:nvSpPr>
          <p:cNvPr id="12299" name="Text Box 11"/>
          <p:cNvSpPr txBox="1">
            <a:spLocks noChangeArrowheads="1"/>
          </p:cNvSpPr>
          <p:nvPr/>
        </p:nvSpPr>
        <p:spPr bwMode="auto">
          <a:xfrm>
            <a:off x="228600" y="9569450"/>
            <a:ext cx="27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9</a:t>
            </a:r>
          </a:p>
        </p:txBody>
      </p:sp>
      <p:sp>
        <p:nvSpPr>
          <p:cNvPr id="7"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47700" y="304800"/>
            <a:ext cx="5562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rgbClr val="7979A5"/>
                </a:solidFill>
                <a:latin typeface="Trebuchet MS" charset="0"/>
              </a:rPr>
              <a:t>Arthur Koestler</a:t>
            </a:r>
            <a:r>
              <a:rPr lang="ja-JP" altLang="en-GB" b="1">
                <a:solidFill>
                  <a:srgbClr val="7979A5"/>
                </a:solidFill>
                <a:latin typeface="Arial"/>
              </a:rPr>
              <a:t>’</a:t>
            </a:r>
            <a:r>
              <a:rPr lang="en-GB" b="1">
                <a:solidFill>
                  <a:srgbClr val="7979A5"/>
                </a:solidFill>
                <a:latin typeface="Trebuchet MS" charset="0"/>
              </a:rPr>
              <a:t>s definition of creativity – Teacher notes</a:t>
            </a:r>
          </a:p>
        </p:txBody>
      </p:sp>
      <p:sp>
        <p:nvSpPr>
          <p:cNvPr id="13315" name="Text Box 3"/>
          <p:cNvSpPr txBox="1">
            <a:spLocks noChangeArrowheads="1"/>
          </p:cNvSpPr>
          <p:nvPr/>
        </p:nvSpPr>
        <p:spPr bwMode="auto">
          <a:xfrm>
            <a:off x="279400" y="1204913"/>
            <a:ext cx="6286500" cy="8620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To introduce learners to a profoundly insightful definition of what creativity actually is.</a:t>
            </a:r>
          </a:p>
        </p:txBody>
      </p:sp>
      <p:sp>
        <p:nvSpPr>
          <p:cNvPr id="13316" name="Text Box 4"/>
          <p:cNvSpPr txBox="1">
            <a:spLocks noChangeArrowheads="1"/>
          </p:cNvSpPr>
          <p:nvPr/>
        </p:nvSpPr>
        <p:spPr bwMode="auto">
          <a:xfrm>
            <a:off x="279400" y="2209800"/>
            <a:ext cx="6286500" cy="23510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Key outcomes</a:t>
            </a:r>
          </a:p>
          <a:p>
            <a:endParaRPr lang="en-GB" sz="800" b="1" dirty="0">
              <a:solidFill>
                <a:schemeClr val="accent2"/>
              </a:solidFill>
              <a:latin typeface="Trebuchet MS" charset="0"/>
            </a:endParaRPr>
          </a:p>
          <a:p>
            <a:pPr marL="268288" indent="-268288">
              <a:buFontTx/>
              <a:buChar char="•"/>
              <a:tabLst>
                <a:tab pos="447675" algn="l"/>
              </a:tabLst>
            </a:pPr>
            <a:r>
              <a:rPr lang="en-GB" sz="1400" b="1" dirty="0">
                <a:latin typeface="Trebuchet MS" charset="0"/>
              </a:rPr>
              <a:t>Reinforcement of the distinction between a </a:t>
            </a:r>
            <a:r>
              <a:rPr lang="en-GB" sz="1400" b="1" i="1" dirty="0">
                <a:latin typeface="Trebuchet MS" charset="0"/>
              </a:rPr>
              <a:t>pattern</a:t>
            </a:r>
            <a:r>
              <a:rPr lang="en-GB" sz="1400" b="1" dirty="0">
                <a:latin typeface="Trebuchet MS" charset="0"/>
              </a:rPr>
              <a:t> and the 		c</a:t>
            </a:r>
            <a:r>
              <a:rPr lang="en-GB" sz="1400" b="1" i="1" dirty="0">
                <a:latin typeface="Trebuchet MS" charset="0"/>
              </a:rPr>
              <a:t>omponent parts</a:t>
            </a:r>
            <a:r>
              <a:rPr lang="en-GB" sz="1400" b="1" dirty="0">
                <a:latin typeface="Trebuchet MS" charset="0"/>
              </a:rPr>
              <a:t> from which that pattern is made.</a:t>
            </a:r>
          </a:p>
          <a:p>
            <a:pPr marL="268288" indent="-268288">
              <a:buFontTx/>
              <a:buChar char="•"/>
              <a:tabLst>
                <a:tab pos="447675" algn="l"/>
              </a:tabLst>
            </a:pPr>
            <a:r>
              <a:rPr lang="en-GB" sz="1400" b="1" dirty="0">
                <a:latin typeface="Trebuchet MS" charset="0"/>
              </a:rPr>
              <a:t>Reinforcement of the fact that all creativity is all about </a:t>
            </a:r>
            <a:r>
              <a:rPr lang="en-GB" sz="1400" b="1" i="1" dirty="0">
                <a:latin typeface="Trebuchet MS" charset="0"/>
              </a:rPr>
              <a:t>pattern 	formation </a:t>
            </a:r>
            <a:r>
              <a:rPr lang="en-GB" sz="1400" b="1" dirty="0">
                <a:latin typeface="Trebuchet MS" charset="0"/>
              </a:rPr>
              <a:t>using </a:t>
            </a:r>
            <a:r>
              <a:rPr lang="en-GB" sz="1400" b="1" i="1" dirty="0">
                <a:latin typeface="Trebuchet MS" charset="0"/>
              </a:rPr>
              <a:t>pre-existing </a:t>
            </a:r>
            <a:r>
              <a:rPr lang="en-GB" sz="1400" b="1" dirty="0">
                <a:latin typeface="Trebuchet MS" charset="0"/>
              </a:rPr>
              <a:t>components.</a:t>
            </a:r>
          </a:p>
          <a:p>
            <a:pPr marL="268288" indent="-268288">
              <a:buFontTx/>
              <a:buChar char="•"/>
              <a:tabLst>
                <a:tab pos="447675" algn="l"/>
              </a:tabLst>
            </a:pPr>
            <a:r>
              <a:rPr lang="ja-JP" altLang="en-GB" sz="1400" b="1" dirty="0">
                <a:latin typeface="Arial"/>
              </a:rPr>
              <a:t>‘</a:t>
            </a:r>
            <a:r>
              <a:rPr lang="en-GB" sz="1400" b="1" dirty="0">
                <a:latin typeface="Trebuchet MS" charset="0"/>
              </a:rPr>
              <a:t>Demystification</a:t>
            </a:r>
            <a:r>
              <a:rPr lang="ja-JP" altLang="en-GB" sz="1400" b="1" dirty="0">
                <a:latin typeface="Arial"/>
              </a:rPr>
              <a:t>’</a:t>
            </a:r>
            <a:r>
              <a:rPr lang="en-GB" sz="1400" b="1" dirty="0">
                <a:latin typeface="Trebuchet MS" charset="0"/>
              </a:rPr>
              <a:t> of what many people believe to be a somewhat 	</a:t>
            </a:r>
            <a:r>
              <a:rPr lang="ja-JP" altLang="en-GB" sz="1400" b="1" dirty="0">
                <a:latin typeface="Arial"/>
              </a:rPr>
              <a:t>‘</a:t>
            </a:r>
            <a:r>
              <a:rPr lang="en-GB" sz="1400" b="1" dirty="0">
                <a:latin typeface="Trebuchet MS" charset="0"/>
              </a:rPr>
              <a:t>magical</a:t>
            </a:r>
            <a:r>
              <a:rPr lang="ja-JP" altLang="en-GB" sz="1400" b="1" dirty="0">
                <a:latin typeface="Arial"/>
              </a:rPr>
              <a:t>’</a:t>
            </a:r>
            <a:r>
              <a:rPr lang="en-GB" sz="1400" b="1" dirty="0">
                <a:latin typeface="Trebuchet MS" charset="0"/>
              </a:rPr>
              <a:t> process: having a new idea is not a </a:t>
            </a:r>
            <a:r>
              <a:rPr lang="ja-JP" altLang="en-GB" sz="1400" b="1" dirty="0">
                <a:latin typeface="Arial"/>
              </a:rPr>
              <a:t>‘</a:t>
            </a:r>
            <a:r>
              <a:rPr lang="en-GB" sz="1400" b="1" dirty="0">
                <a:latin typeface="Trebuchet MS" charset="0"/>
              </a:rPr>
              <a:t>mystical act</a:t>
            </a:r>
            <a:r>
              <a:rPr lang="ja-JP" altLang="en-GB" sz="1400" b="1" dirty="0">
                <a:latin typeface="Arial"/>
              </a:rPr>
              <a:t>’</a:t>
            </a:r>
            <a:r>
              <a:rPr lang="en-GB" sz="1400" b="1" dirty="0">
                <a:latin typeface="Trebuchet MS" charset="0"/>
              </a:rPr>
              <a:t> – 	rather, it</a:t>
            </a:r>
            <a:r>
              <a:rPr lang="ja-JP" altLang="en-GB" sz="1400" b="1" dirty="0">
                <a:latin typeface="Arial"/>
              </a:rPr>
              <a:t>’</a:t>
            </a:r>
            <a:r>
              <a:rPr lang="en-GB" sz="1400" b="1" dirty="0">
                <a:latin typeface="Trebuchet MS" charset="0"/>
              </a:rPr>
              <a:t>s about the discovery of a new pattern of things that 	already exist, like doing a jig-saw puzzle. And we can all so jig-saw 	puzzles...</a:t>
            </a:r>
          </a:p>
        </p:txBody>
      </p:sp>
      <p:sp>
        <p:nvSpPr>
          <p:cNvPr id="13317" name="Text Box 5"/>
          <p:cNvSpPr txBox="1">
            <a:spLocks noChangeArrowheads="1"/>
          </p:cNvSpPr>
          <p:nvPr/>
        </p:nvSpPr>
        <p:spPr bwMode="auto">
          <a:xfrm>
            <a:off x="279400" y="4678363"/>
            <a:ext cx="6286500" cy="36274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800" b="1" dirty="0">
              <a:latin typeface="Trebuchet MS" charset="0"/>
            </a:endParaRPr>
          </a:p>
          <a:p>
            <a:pPr>
              <a:buFontTx/>
              <a:buChar char="•"/>
            </a:pPr>
            <a:r>
              <a:rPr lang="en-GB" sz="1400" b="1" dirty="0">
                <a:latin typeface="Trebuchet MS" charset="0"/>
              </a:rPr>
              <a:t>  This activity is designed to reinforce the fact that all creativity is the 	discovery of new patterns of pre-existing components, as succinctly 	and elegantly expressed in Arthur Koestler</a:t>
            </a:r>
            <a:r>
              <a:rPr lang="ja-JP" altLang="en-GB" sz="1400" b="1" dirty="0">
                <a:latin typeface="Arial"/>
              </a:rPr>
              <a:t>’</a:t>
            </a:r>
            <a:r>
              <a:rPr lang="en-GB" sz="1400" b="1" dirty="0">
                <a:latin typeface="Trebuchet MS" charset="0"/>
              </a:rPr>
              <a:t>s definition: literature is 	formed from patterns of pre-existing words; art is formed from 	visual patterns of pre-existing coloured pigments; brand names (and 	all newly coined words) are patterns of pre-existing alphabetical 	letters; all living creatures are the result of the same four 		nucleotide bases (adenine, thymine, guanine and </a:t>
            </a:r>
            <a:r>
              <a:rPr lang="en-GB" sz="1400" b="1" dirty="0" err="1">
                <a:latin typeface="Trebuchet MS" charset="0"/>
              </a:rPr>
              <a:t>cystosine</a:t>
            </a:r>
            <a:r>
              <a:rPr lang="en-GB" sz="1400" b="1" dirty="0">
                <a:latin typeface="Trebuchet MS" charset="0"/>
              </a:rPr>
              <a:t>) formed 	into different patterns in our genes and chromosomes.</a:t>
            </a:r>
          </a:p>
          <a:p>
            <a:pPr>
              <a:buFontTx/>
              <a:buChar char="•"/>
            </a:pPr>
            <a:r>
              <a:rPr lang="en-GB" sz="1400" b="1" dirty="0">
                <a:latin typeface="Trebuchet MS" charset="0"/>
              </a:rPr>
              <a:t>  The process of forming new patterns from pre-existing components is 	not random – not any jangle of notes makes good music, just as an 	arbitrary list of words does not make a novel. Some degree of 	selectivity and judgement is required to distinguish </a:t>
            </a:r>
            <a:r>
              <a:rPr lang="ja-JP" altLang="en-GB" sz="1400" b="1" dirty="0">
                <a:latin typeface="Arial"/>
              </a:rPr>
              <a:t>‘</a:t>
            </a:r>
            <a:r>
              <a:rPr lang="en-GB" sz="1400" b="1" dirty="0">
                <a:latin typeface="Trebuchet MS" charset="0"/>
              </a:rPr>
              <a:t>good</a:t>
            </a:r>
            <a:r>
              <a:rPr lang="ja-JP" altLang="en-GB" sz="1400" b="1" dirty="0">
                <a:latin typeface="Arial"/>
              </a:rPr>
              <a:t>’</a:t>
            </a:r>
            <a:r>
              <a:rPr lang="en-GB" sz="1400" b="1" dirty="0">
                <a:latin typeface="Trebuchet MS" charset="0"/>
              </a:rPr>
              <a:t> patterns 	– and ideas – from the not-so-good, Nonetheless, creativity is 	fundamentally an orderly, structured process of pattern formation.</a:t>
            </a:r>
          </a:p>
        </p:txBody>
      </p:sp>
      <p:sp>
        <p:nvSpPr>
          <p:cNvPr id="13324" name="Text Box 12"/>
          <p:cNvSpPr txBox="1">
            <a:spLocks noChangeArrowheads="1"/>
          </p:cNvSpPr>
          <p:nvPr/>
        </p:nvSpPr>
        <p:spPr bwMode="auto">
          <a:xfrm>
            <a:off x="6326188" y="9569450"/>
            <a:ext cx="36353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10</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3588" y="304800"/>
            <a:ext cx="531177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a:solidFill>
                  <a:srgbClr val="7979A5"/>
                </a:solidFill>
                <a:latin typeface="Trebuchet MS" charset="0"/>
              </a:rPr>
              <a:t>Tape recorders, the Sony </a:t>
            </a:r>
            <a:r>
              <a:rPr lang="en-GB" b="1" i="1">
                <a:solidFill>
                  <a:srgbClr val="7979A5"/>
                </a:solidFill>
                <a:latin typeface="Trebuchet MS" charset="0"/>
              </a:rPr>
              <a:t>Walkman</a:t>
            </a:r>
            <a:r>
              <a:rPr lang="en-GB" b="1">
                <a:solidFill>
                  <a:srgbClr val="7979A5"/>
                </a:solidFill>
                <a:latin typeface="Trebuchet MS" charset="0"/>
              </a:rPr>
              <a:t> </a:t>
            </a:r>
          </a:p>
          <a:p>
            <a:pPr algn="ctr"/>
            <a:r>
              <a:rPr lang="en-GB" b="1">
                <a:solidFill>
                  <a:srgbClr val="7979A5"/>
                </a:solidFill>
                <a:latin typeface="Trebuchet MS" charset="0"/>
              </a:rPr>
              <a:t>and the </a:t>
            </a:r>
            <a:r>
              <a:rPr lang="en-GB" b="1" i="1">
                <a:solidFill>
                  <a:srgbClr val="7979A5"/>
                </a:solidFill>
                <a:latin typeface="Trebuchet MS" charset="0"/>
              </a:rPr>
              <a:t>iPod</a:t>
            </a:r>
          </a:p>
        </p:txBody>
      </p:sp>
      <p:sp>
        <p:nvSpPr>
          <p:cNvPr id="15363" name="Text Box 3"/>
          <p:cNvSpPr txBox="1">
            <a:spLocks noChangeArrowheads="1"/>
          </p:cNvSpPr>
          <p:nvPr/>
        </p:nvSpPr>
        <p:spPr bwMode="auto">
          <a:xfrm>
            <a:off x="279400" y="1422400"/>
            <a:ext cx="6286500" cy="11652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dirty="0">
                <a:latin typeface="Trebuchet MS" charset="0"/>
              </a:rPr>
              <a:t>Three inventions which have transformed all our lives are the reel-to-reel tape recorder, the Sony </a:t>
            </a:r>
            <a:r>
              <a:rPr lang="en-GB" sz="1400" b="1" i="1" dirty="0">
                <a:latin typeface="Trebuchet MS" charset="0"/>
              </a:rPr>
              <a:t>Walkman</a:t>
            </a:r>
            <a:r>
              <a:rPr lang="en-GB" sz="1400" b="1" dirty="0">
                <a:latin typeface="Trebuchet MS" charset="0"/>
              </a:rPr>
              <a:t> and the </a:t>
            </a:r>
            <a:r>
              <a:rPr lang="en-GB" sz="1400" b="1" i="1" dirty="0">
                <a:latin typeface="Trebuchet MS" charset="0"/>
              </a:rPr>
              <a:t>iPod</a:t>
            </a:r>
            <a:r>
              <a:rPr lang="en-GB" sz="1400" b="1" dirty="0">
                <a:latin typeface="Trebuchet MS" charset="0"/>
              </a:rPr>
              <a:t>. At one level, these are all the same thing – ways of allowing us to play back pre-recorded music, and – in the case of the reel-to-reel tape recorder and the </a:t>
            </a:r>
            <a:r>
              <a:rPr lang="en-GB" sz="1400" b="1" i="1" dirty="0">
                <a:latin typeface="Trebuchet MS" charset="0"/>
              </a:rPr>
              <a:t>iPod</a:t>
            </a:r>
            <a:r>
              <a:rPr lang="en-GB" sz="1400" b="1" dirty="0">
                <a:latin typeface="Trebuchet MS" charset="0"/>
              </a:rPr>
              <a:t>, to record music too.  </a:t>
            </a:r>
          </a:p>
        </p:txBody>
      </p:sp>
      <p:sp>
        <p:nvSpPr>
          <p:cNvPr id="15364" name="Text Box 4"/>
          <p:cNvSpPr txBox="1">
            <a:spLocks noChangeArrowheads="1"/>
          </p:cNvSpPr>
          <p:nvPr/>
        </p:nvSpPr>
        <p:spPr bwMode="auto">
          <a:xfrm>
            <a:off x="304800" y="2794000"/>
            <a:ext cx="6248400" cy="636587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 pos="762000" algn="l"/>
              </a:tabLst>
              <a:defRPr sz="2400">
                <a:solidFill>
                  <a:schemeClr val="tx1"/>
                </a:solidFill>
                <a:latin typeface="Times New Roman" charset="0"/>
                <a:ea typeface="ＭＳ Ｐゴシック" charset="0"/>
              </a:defRPr>
            </a:lvl1pPr>
            <a:lvl2pPr>
              <a:tabLst>
                <a:tab pos="571500" algn="l"/>
                <a:tab pos="762000" algn="l"/>
              </a:tabLst>
              <a:defRPr sz="2400">
                <a:solidFill>
                  <a:schemeClr val="tx1"/>
                </a:solidFill>
                <a:latin typeface="Times New Roman" charset="0"/>
                <a:ea typeface="ＭＳ Ｐゴシック" charset="0"/>
              </a:defRPr>
            </a:lvl2pPr>
            <a:lvl3pPr>
              <a:tabLst>
                <a:tab pos="571500" algn="l"/>
                <a:tab pos="762000" algn="l"/>
              </a:tabLst>
              <a:defRPr sz="2400">
                <a:solidFill>
                  <a:schemeClr val="tx1"/>
                </a:solidFill>
                <a:latin typeface="Times New Roman" charset="0"/>
                <a:ea typeface="ＭＳ Ｐゴシック" charset="0"/>
              </a:defRPr>
            </a:lvl3pPr>
            <a:lvl4pPr>
              <a:tabLst>
                <a:tab pos="571500" algn="l"/>
                <a:tab pos="762000" algn="l"/>
              </a:tabLst>
              <a:defRPr sz="2400">
                <a:solidFill>
                  <a:schemeClr val="tx1"/>
                </a:solidFill>
                <a:latin typeface="Times New Roman" charset="0"/>
                <a:ea typeface="ＭＳ Ｐゴシック" charset="0"/>
              </a:defRPr>
            </a:lvl4pPr>
            <a:lvl5pPr>
              <a:tabLst>
                <a:tab pos="571500" algn="l"/>
                <a:tab pos="7620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Activities</a:t>
            </a:r>
          </a:p>
          <a:p>
            <a:pPr algn="ctr"/>
            <a:endParaRPr lang="en-GB" sz="1000" b="1" dirty="0">
              <a:solidFill>
                <a:srgbClr val="FF0000"/>
              </a:solidFill>
              <a:latin typeface="Trebuchet MS" charset="0"/>
            </a:endParaRPr>
          </a:p>
          <a:p>
            <a:pPr marL="268288" indent="-268288">
              <a:buFontTx/>
              <a:buChar char="•"/>
              <a:tabLst>
                <a:tab pos="447675" algn="l"/>
                <a:tab pos="762000" algn="l"/>
              </a:tabLst>
            </a:pPr>
            <a:r>
              <a:rPr lang="en-GB" sz="1600" b="1" dirty="0">
                <a:solidFill>
                  <a:srgbClr val="FF0000"/>
                </a:solidFill>
                <a:latin typeface="Trebuchet MS" charset="0"/>
              </a:rPr>
              <a:t> Fill in the blanks in the following table, where each column 	refers to the reel-to-reel tape recorder, the Sony 		</a:t>
            </a:r>
            <a:r>
              <a:rPr lang="en-GB" sz="1600" b="1" i="1" dirty="0">
                <a:solidFill>
                  <a:srgbClr val="FF0000"/>
                </a:solidFill>
                <a:latin typeface="Trebuchet MS" charset="0"/>
              </a:rPr>
              <a:t>Walkman</a:t>
            </a:r>
            <a:r>
              <a:rPr lang="en-GB" sz="1600" b="1" dirty="0">
                <a:solidFill>
                  <a:srgbClr val="FF0000"/>
                </a:solidFill>
                <a:latin typeface="Trebuchet MS" charset="0"/>
              </a:rPr>
              <a:t> and the </a:t>
            </a:r>
            <a:r>
              <a:rPr lang="en-GB" sz="1600" b="1" i="1" dirty="0">
                <a:solidFill>
                  <a:srgbClr val="FF0000"/>
                </a:solidFill>
                <a:latin typeface="Trebuchet MS" charset="0"/>
              </a:rPr>
              <a:t>iPod</a:t>
            </a:r>
            <a:r>
              <a:rPr lang="en-GB" sz="1600" b="1" dirty="0">
                <a:solidFill>
                  <a:srgbClr val="FF0000"/>
                </a:solidFill>
                <a:latin typeface="Trebuchet MS" charset="0"/>
              </a:rPr>
              <a:t>, and each row corresponds to a 	particular feature.</a:t>
            </a: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marL="268288" indent="-268288">
              <a:buFontTx/>
              <a:buChar char="•"/>
              <a:tabLst>
                <a:tab pos="447675" algn="l"/>
                <a:tab pos="762000" algn="l"/>
              </a:tabLst>
            </a:pPr>
            <a:r>
              <a:rPr lang="en-GB" sz="1600" b="1" dirty="0">
                <a:solidFill>
                  <a:srgbClr val="FF0000"/>
                </a:solidFill>
                <a:latin typeface="Trebuchet MS" charset="0"/>
              </a:rPr>
              <a:t>Who invented the headphone, the loud-speaker, the 		cassette tape, the CD, the hard drive and the internet?</a:t>
            </a:r>
          </a:p>
          <a:p>
            <a:pPr marL="268288" indent="-268288">
              <a:buFontTx/>
              <a:buChar char="•"/>
              <a:tabLst>
                <a:tab pos="447675" algn="l"/>
                <a:tab pos="762000" algn="l"/>
              </a:tabLst>
            </a:pPr>
            <a:r>
              <a:rPr lang="en-GB" sz="1600" b="1" dirty="0">
                <a:solidFill>
                  <a:srgbClr val="FF0000"/>
                </a:solidFill>
                <a:latin typeface="Trebuchet MS" charset="0"/>
              </a:rPr>
              <a:t>To what extent does this table give another example of 	Koestler</a:t>
            </a:r>
            <a:r>
              <a:rPr lang="ja-JP" altLang="en-GB" sz="1600" b="1" dirty="0">
                <a:solidFill>
                  <a:srgbClr val="FF0000"/>
                </a:solidFill>
                <a:latin typeface="Arial"/>
              </a:rPr>
              <a:t>’</a:t>
            </a:r>
            <a:r>
              <a:rPr lang="en-GB" sz="1600" b="1" dirty="0">
                <a:solidFill>
                  <a:srgbClr val="FF0000"/>
                </a:solidFill>
                <a:latin typeface="Trebuchet MS" charset="0"/>
              </a:rPr>
              <a:t>s definition of creativity – that all ideas are new 	patterns of pre-existing component parts?</a:t>
            </a:r>
          </a:p>
        </p:txBody>
      </p:sp>
      <p:graphicFrame>
        <p:nvGraphicFramePr>
          <p:cNvPr id="15429" name="Group 69"/>
          <p:cNvGraphicFramePr>
            <a:graphicFrameLocks noGrp="1"/>
          </p:cNvGraphicFramePr>
          <p:nvPr>
            <p:extLst>
              <p:ext uri="{D42A27DB-BD31-4B8C-83A1-F6EECF244321}">
                <p14:modId xmlns:p14="http://schemas.microsoft.com/office/powerpoint/2010/main" val="3402314389"/>
              </p:ext>
            </p:extLst>
          </p:nvPr>
        </p:nvGraphicFramePr>
        <p:xfrm>
          <a:off x="381000" y="4344988"/>
          <a:ext cx="6019800" cy="3418840"/>
        </p:xfrm>
        <a:graphic>
          <a:graphicData uri="http://schemas.openxmlformats.org/drawingml/2006/table">
            <a:tbl>
              <a:tblPr/>
              <a:tblGrid>
                <a:gridCol w="17526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tblGrid>
              <a:tr h="330200">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Tape recorder</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1" u="none" strike="noStrike" cap="none" normalizeH="0" baseline="0" dirty="0">
                          <a:ln>
                            <a:noFill/>
                          </a:ln>
                          <a:solidFill>
                            <a:schemeClr val="tx1"/>
                          </a:solidFill>
                          <a:effectLst/>
                          <a:latin typeface="Trebuchet MS" charset="0"/>
                          <a:ea typeface="ＭＳ Ｐゴシック" charset="0"/>
                        </a:rPr>
                        <a:t>Walkman</a:t>
                      </a: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1" u="none" strike="noStrike" cap="none" normalizeH="0" baseline="0">
                          <a:ln>
                            <a:noFill/>
                          </a:ln>
                          <a:solidFill>
                            <a:schemeClr val="tx1"/>
                          </a:solidFill>
                          <a:effectLst/>
                          <a:latin typeface="Trebuchet MS" charset="0"/>
                          <a:ea typeface="ＭＳ Ｐゴシック" charset="0"/>
                        </a:rPr>
                        <a:t>iPod</a:t>
                      </a:r>
                    </a:p>
                  </a:txBody>
                  <a:tcPr anchor="ctr" horzOverflow="overflow">
                    <a:lnL w="28575"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Size</a:t>
                      </a:r>
                    </a:p>
                  </a:txBody>
                  <a:tcPr anchor="ctr" horzOverflow="overflow">
                    <a:lnL w="28575"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Portability</a:t>
                      </a:r>
                    </a:p>
                  </a:txBody>
                  <a:tcPr anchor="ctr" horzOverflow="overflow">
                    <a:lnL w="28575"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Does it record?</a:t>
                      </a:r>
                    </a:p>
                  </a:txBody>
                  <a:tcPr anchor="ctr" horzOverflow="overflow">
                    <a:lnL w="28575"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Does it play back?</a:t>
                      </a:r>
                    </a:p>
                  </a:txBody>
                  <a:tcPr anchor="ctr" horzOverflow="overflow">
                    <a:lnL w="28575"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5938">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tab pos="179388" algn="l"/>
                        </a:tabLst>
                      </a:pPr>
                      <a:r>
                        <a:rPr kumimoji="0" lang="en-GB" sz="1400" b="1" i="0" u="none" strike="noStrike" cap="none" normalizeH="0" baseline="0" dirty="0">
                          <a:ln>
                            <a:noFill/>
                          </a:ln>
                          <a:solidFill>
                            <a:schemeClr val="tx1"/>
                          </a:solidFill>
                          <a:effectLst/>
                          <a:latin typeface="Trebuchet MS" charset="0"/>
                          <a:ea typeface="ＭＳ Ｐゴシック" charset="0"/>
                        </a:rPr>
                        <a:t>How does it store 	the music?</a:t>
                      </a:r>
                    </a:p>
                  </a:txBody>
                  <a:tcPr anchor="ctr" horzOverflow="overflow">
                    <a:lnL w="28575"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p>
                      <a:pPr marL="179388" marR="0" lvl="0" indent="-179388" algn="l" defTabSz="914400" rtl="0" eaLnBrk="1" fontAlgn="base" latinLnBrk="0" hangingPunct="1">
                        <a:lnSpc>
                          <a:spcPct val="100000"/>
                        </a:lnSpc>
                        <a:spcBef>
                          <a:spcPct val="20000"/>
                        </a:spcBef>
                        <a:spcAft>
                          <a:spcPct val="20000"/>
                        </a:spcAft>
                        <a:buClrTx/>
                        <a:buSzTx/>
                        <a:buFontTx/>
                        <a:buNone/>
                        <a:tabLst>
                          <a:tab pos="268288" algn="l"/>
                        </a:tabLst>
                      </a:pPr>
                      <a:r>
                        <a:rPr kumimoji="0" lang="en-GB" sz="1400" b="1" i="0" u="none" strike="noStrike" cap="none" normalizeH="0" baseline="0" dirty="0">
                          <a:ln>
                            <a:noFill/>
                          </a:ln>
                          <a:solidFill>
                            <a:schemeClr val="tx1"/>
                          </a:solidFill>
                          <a:effectLst/>
                          <a:latin typeface="Trebuchet MS" charset="0"/>
                          <a:ea typeface="ＭＳ Ｐゴシック" charset="0"/>
                        </a:rPr>
                        <a:t>What do you use to hear the music?</a:t>
                      </a:r>
                    </a:p>
                  </a:txBody>
                  <a:tcPr anchor="ctr" horzOverflow="overflow">
                    <a:lnL w="28575"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179388" marR="0" lvl="0" indent="-179388" algn="l" defTabSz="914400" rtl="0" eaLnBrk="1" fontAlgn="base" latinLnBrk="0" hangingPunct="1">
                        <a:lnSpc>
                          <a:spcPct val="100000"/>
                        </a:lnSpc>
                        <a:spcBef>
                          <a:spcPct val="20000"/>
                        </a:spcBef>
                        <a:spcAft>
                          <a:spcPct val="20000"/>
                        </a:spcAft>
                        <a:buClrTx/>
                        <a:buSzTx/>
                        <a:buFontTx/>
                        <a:buNone/>
                        <a:tabLst>
                          <a:tab pos="268288" algn="l"/>
                        </a:tabLst>
                      </a:pPr>
                      <a:r>
                        <a:rPr kumimoji="0" lang="en-GB" sz="1400" b="1" i="0" u="none" strike="noStrike" cap="none" normalizeH="0" baseline="0" dirty="0">
                          <a:ln>
                            <a:noFill/>
                          </a:ln>
                          <a:solidFill>
                            <a:schemeClr val="tx1"/>
                          </a:solidFill>
                          <a:effectLst/>
                          <a:latin typeface="Trebuchet MS" charset="0"/>
                          <a:ea typeface="ＭＳ Ｐゴシック" charset="0"/>
                        </a:rPr>
                        <a:t>What is the source of the music?</a:t>
                      </a:r>
                    </a:p>
                  </a:txBody>
                  <a:tcPr anchor="ctr" horzOverflow="overflow">
                    <a:lnL w="28575"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w="28575"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5430" name="Text Box 70"/>
          <p:cNvSpPr txBox="1">
            <a:spLocks noChangeArrowheads="1"/>
          </p:cNvSpPr>
          <p:nvPr/>
        </p:nvSpPr>
        <p:spPr bwMode="auto">
          <a:xfrm>
            <a:off x="234950" y="9569450"/>
            <a:ext cx="36353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11</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47700" y="304800"/>
            <a:ext cx="5562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rgbClr val="7979A5"/>
                </a:solidFill>
                <a:latin typeface="Trebuchet MS" charset="0"/>
              </a:rPr>
              <a:t>Tape recorders, the Sony </a:t>
            </a:r>
            <a:r>
              <a:rPr lang="en-GB" b="1" i="1">
                <a:solidFill>
                  <a:srgbClr val="7979A5"/>
                </a:solidFill>
                <a:latin typeface="Trebuchet MS" charset="0"/>
              </a:rPr>
              <a:t>Walkman</a:t>
            </a:r>
            <a:r>
              <a:rPr lang="en-GB" b="1">
                <a:solidFill>
                  <a:srgbClr val="7979A5"/>
                </a:solidFill>
                <a:latin typeface="Trebuchet MS" charset="0"/>
              </a:rPr>
              <a:t> </a:t>
            </a:r>
          </a:p>
          <a:p>
            <a:pPr algn="ctr"/>
            <a:r>
              <a:rPr lang="en-GB" b="1">
                <a:solidFill>
                  <a:srgbClr val="7979A5"/>
                </a:solidFill>
                <a:latin typeface="Trebuchet MS" charset="0"/>
              </a:rPr>
              <a:t>and the </a:t>
            </a:r>
            <a:r>
              <a:rPr lang="en-GB" b="1" i="1">
                <a:solidFill>
                  <a:srgbClr val="7979A5"/>
                </a:solidFill>
                <a:latin typeface="Trebuchet MS" charset="0"/>
              </a:rPr>
              <a:t>iPod </a:t>
            </a:r>
            <a:r>
              <a:rPr lang="en-GB" b="1">
                <a:solidFill>
                  <a:srgbClr val="7979A5"/>
                </a:solidFill>
                <a:latin typeface="Trebuchet MS" charset="0"/>
              </a:rPr>
              <a:t>– Teacher notes</a:t>
            </a:r>
          </a:p>
        </p:txBody>
      </p:sp>
      <p:sp>
        <p:nvSpPr>
          <p:cNvPr id="22531" name="Text Box 3"/>
          <p:cNvSpPr txBox="1">
            <a:spLocks noChangeArrowheads="1"/>
          </p:cNvSpPr>
          <p:nvPr/>
        </p:nvSpPr>
        <p:spPr bwMode="auto">
          <a:xfrm>
            <a:off x="279400" y="1204913"/>
            <a:ext cx="6286500" cy="8620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To give another example of the validity of Arthur Koestler</a:t>
            </a:r>
            <a:r>
              <a:rPr lang="ja-JP" altLang="en-GB" sz="1400" b="1">
                <a:latin typeface="Arial"/>
              </a:rPr>
              <a:t>’</a:t>
            </a:r>
            <a:r>
              <a:rPr lang="en-GB" sz="1400" b="1">
                <a:latin typeface="Trebuchet MS" charset="0"/>
              </a:rPr>
              <a:t>s definition of creativity, and to introduce learners to the importance of observation.</a:t>
            </a:r>
          </a:p>
        </p:txBody>
      </p:sp>
      <p:sp>
        <p:nvSpPr>
          <p:cNvPr id="22532" name="Text Box 4"/>
          <p:cNvSpPr txBox="1">
            <a:spLocks noChangeArrowheads="1"/>
          </p:cNvSpPr>
          <p:nvPr/>
        </p:nvSpPr>
        <p:spPr bwMode="auto">
          <a:xfrm>
            <a:off x="279400" y="2209800"/>
            <a:ext cx="6286500" cy="23510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Key outcomes</a:t>
            </a:r>
          </a:p>
          <a:p>
            <a:endParaRPr lang="en-GB" sz="800" b="1" dirty="0">
              <a:solidFill>
                <a:schemeClr val="accent2"/>
              </a:solidFill>
              <a:latin typeface="Trebuchet MS" charset="0"/>
            </a:endParaRPr>
          </a:p>
          <a:p>
            <a:pPr marL="268288" indent="-268288">
              <a:buFontTx/>
              <a:buChar char="•"/>
              <a:tabLst>
                <a:tab pos="447675" algn="l"/>
              </a:tabLst>
            </a:pPr>
            <a:r>
              <a:rPr lang="en-GB" sz="1400" b="1" dirty="0">
                <a:latin typeface="Trebuchet MS" charset="0"/>
              </a:rPr>
              <a:t>Further reinforcement of the distinction between a </a:t>
            </a:r>
            <a:r>
              <a:rPr lang="en-GB" sz="1400" b="1" i="1" dirty="0">
                <a:latin typeface="Trebuchet MS" charset="0"/>
              </a:rPr>
              <a:t>pattern</a:t>
            </a:r>
            <a:r>
              <a:rPr lang="en-GB" sz="1400" b="1" dirty="0">
                <a:latin typeface="Trebuchet MS" charset="0"/>
              </a:rPr>
              <a:t> and the 	c</a:t>
            </a:r>
            <a:r>
              <a:rPr lang="en-GB" sz="1400" b="1" i="1" dirty="0">
                <a:latin typeface="Trebuchet MS" charset="0"/>
              </a:rPr>
              <a:t>omponent parts</a:t>
            </a:r>
            <a:r>
              <a:rPr lang="en-GB" sz="1400" b="1" dirty="0">
                <a:latin typeface="Trebuchet MS" charset="0"/>
              </a:rPr>
              <a:t> from which that pattern is made, and a start in 	building learner</a:t>
            </a:r>
            <a:r>
              <a:rPr lang="ja-JP" altLang="en-GB" sz="1400" b="1" dirty="0">
                <a:latin typeface="Arial"/>
              </a:rPr>
              <a:t>’</a:t>
            </a:r>
            <a:r>
              <a:rPr lang="en-GB" sz="1400" b="1" dirty="0">
                <a:latin typeface="Trebuchet MS" charset="0"/>
              </a:rPr>
              <a:t>s confidence in identifying the component parts 	within a given pattern,</a:t>
            </a:r>
          </a:p>
          <a:p>
            <a:pPr marL="268288" indent="-268288">
              <a:buFontTx/>
              <a:buChar char="•"/>
              <a:tabLst>
                <a:tab pos="447675" algn="l"/>
              </a:tabLst>
            </a:pPr>
            <a:r>
              <a:rPr lang="en-GB" sz="1400" b="1" dirty="0">
                <a:latin typeface="Trebuchet MS" charset="0"/>
              </a:rPr>
              <a:t>Further reinforcement of the fact that all creativity is all about 	</a:t>
            </a:r>
            <a:r>
              <a:rPr lang="en-GB" sz="1400" b="1" i="1" dirty="0">
                <a:latin typeface="Trebuchet MS" charset="0"/>
              </a:rPr>
              <a:t>pattern formation </a:t>
            </a:r>
            <a:r>
              <a:rPr lang="en-GB" sz="1400" b="1" dirty="0">
                <a:latin typeface="Trebuchet MS" charset="0"/>
              </a:rPr>
              <a:t>using </a:t>
            </a:r>
            <a:r>
              <a:rPr lang="en-GB" sz="1400" b="1" i="1" dirty="0">
                <a:latin typeface="Trebuchet MS" charset="0"/>
              </a:rPr>
              <a:t>pre-existing </a:t>
            </a:r>
            <a:r>
              <a:rPr lang="en-GB" sz="1400" b="1" dirty="0">
                <a:latin typeface="Trebuchet MS" charset="0"/>
              </a:rPr>
              <a:t>components – neither Sony 	nor Apple invented any of the key technologies (the headphone, 	the cassette tape, the CD, the hard disc, the internet) on which 	they depend.</a:t>
            </a:r>
          </a:p>
        </p:txBody>
      </p:sp>
      <p:sp>
        <p:nvSpPr>
          <p:cNvPr id="22533" name="Text Box 5"/>
          <p:cNvSpPr txBox="1">
            <a:spLocks noChangeArrowheads="1"/>
          </p:cNvSpPr>
          <p:nvPr/>
        </p:nvSpPr>
        <p:spPr bwMode="auto">
          <a:xfrm>
            <a:off x="279400" y="4635500"/>
            <a:ext cx="6286500" cy="498598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1400" b="1" dirty="0">
              <a:solidFill>
                <a:schemeClr val="accent2"/>
              </a:solidFill>
              <a:latin typeface="Trebuchet MS" charset="0"/>
            </a:endParaRPr>
          </a:p>
          <a:p>
            <a:endParaRPr lang="en-GB" sz="8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1400" b="1" dirty="0">
              <a:latin typeface="Trebuchet MS" charset="0"/>
            </a:endParaRPr>
          </a:p>
          <a:p>
            <a:pPr algn="just"/>
            <a:endParaRPr lang="en-GB" sz="800" b="1" dirty="0">
              <a:latin typeface="Trebuchet MS" charset="0"/>
            </a:endParaRPr>
          </a:p>
          <a:p>
            <a:pPr algn="just"/>
            <a:endParaRPr lang="en-GB" sz="800" b="1" dirty="0">
              <a:latin typeface="Trebuchet MS" charset="0"/>
            </a:endParaRPr>
          </a:p>
          <a:p>
            <a:pPr algn="just"/>
            <a:r>
              <a:rPr lang="en-GB" sz="1400" b="1" dirty="0">
                <a:latin typeface="Trebuchet MS" charset="0"/>
              </a:rPr>
              <a:t>*    Early models of the cassette </a:t>
            </a:r>
            <a:r>
              <a:rPr lang="en-GB" sz="1400" b="1" i="1" dirty="0">
                <a:latin typeface="Trebuchet MS" charset="0"/>
              </a:rPr>
              <a:t>Walkman</a:t>
            </a:r>
            <a:r>
              <a:rPr lang="en-GB" sz="1400" b="1" dirty="0">
                <a:latin typeface="Trebuchet MS" charset="0"/>
              </a:rPr>
              <a:t> were play-back only.</a:t>
            </a:r>
          </a:p>
          <a:p>
            <a:r>
              <a:rPr lang="en-GB" sz="1400" b="1" dirty="0">
                <a:latin typeface="Trebuchet MS" charset="0"/>
              </a:rPr>
              <a:t>**  Or on cassettes which have been recorded from the radio using 	 another form of cassette recorder.</a:t>
            </a:r>
          </a:p>
        </p:txBody>
      </p:sp>
      <p:graphicFrame>
        <p:nvGraphicFramePr>
          <p:cNvPr id="22619" name="Group 91"/>
          <p:cNvGraphicFramePr>
            <a:graphicFrameLocks noGrp="1"/>
          </p:cNvGraphicFramePr>
          <p:nvPr>
            <p:extLst>
              <p:ext uri="{D42A27DB-BD31-4B8C-83A1-F6EECF244321}">
                <p14:modId xmlns:p14="http://schemas.microsoft.com/office/powerpoint/2010/main" val="431801157"/>
              </p:ext>
            </p:extLst>
          </p:nvPr>
        </p:nvGraphicFramePr>
        <p:xfrm>
          <a:off x="406400" y="4815850"/>
          <a:ext cx="6019800" cy="4025583"/>
        </p:xfrm>
        <a:graphic>
          <a:graphicData uri="http://schemas.openxmlformats.org/drawingml/2006/table">
            <a:tbl>
              <a:tblPr/>
              <a:tblGrid>
                <a:gridCol w="17526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tblGrid>
              <a:tr h="323850">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1400" b="1" i="0" u="none" strike="noStrike" cap="none" normalizeH="0" baseline="0" dirty="0">
                        <a:ln>
                          <a:noFill/>
                        </a:ln>
                        <a:solidFill>
                          <a:schemeClr val="tx1"/>
                        </a:solidFill>
                        <a:effectLst/>
                        <a:latin typeface="Trebuchet MS" charset="0"/>
                        <a:ea typeface="ＭＳ Ｐゴシック" charset="0"/>
                      </a:endParaRPr>
                    </a:p>
                  </a:txBody>
                  <a:tcPr anchor="ctr" horzOverflow="overflow">
                    <a:lnL cap="flat">
                      <a:noFill/>
                    </a:lnL>
                    <a:lnR w="28575" cap="flat" cmpd="sng" algn="ctr">
                      <a:solidFill>
                        <a:srgbClr val="000000"/>
                      </a:solidFill>
                      <a:prstDash val="solid"/>
                      <a:round/>
                      <a:headEnd type="none" w="med" len="med"/>
                      <a:tailEnd type="none" w="med" len="med"/>
                    </a:lnR>
                    <a:lnT cap="fla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Tape recorder</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1" u="none" strike="noStrike" cap="none" normalizeH="0" baseline="0" dirty="0">
                          <a:ln>
                            <a:noFill/>
                          </a:ln>
                          <a:solidFill>
                            <a:schemeClr val="tx1"/>
                          </a:solidFill>
                          <a:effectLst/>
                          <a:latin typeface="Trebuchet MS" charset="0"/>
                          <a:ea typeface="ＭＳ Ｐゴシック" charset="0"/>
                        </a:rPr>
                        <a:t>Walkman</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1" u="none" strike="noStrike" cap="none" normalizeH="0" baseline="0">
                          <a:ln>
                            <a:noFill/>
                          </a:ln>
                          <a:solidFill>
                            <a:schemeClr val="tx1"/>
                          </a:solidFill>
                          <a:effectLst/>
                          <a:latin typeface="Trebuchet MS" charset="0"/>
                          <a:ea typeface="ＭＳ Ｐゴシック" charset="0"/>
                        </a:rPr>
                        <a:t>iPod</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2263">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Size</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Big</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Small</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Very small</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385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Portability</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No</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Yes</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Yes</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85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Does it record?</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Yes</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No*</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Yes</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385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Does it play back?</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Yes</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Yes</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Yes</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5938">
                <a:tc>
                  <a:txBody>
                    <a:bodyPr/>
                    <a:lstStyle/>
                    <a:p>
                      <a:pPr marL="179388" marR="0" lvl="0" indent="-179388"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How does it store the music?</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On reel-to-reel magnetic tapes</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On magnetic tape cassettes or CDs</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On an internal hard drive</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p>
                      <a:pPr marL="179388" marR="0" lvl="0" indent="-179388"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What do you use to hear the music?</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Through big speakers</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Headphones</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Headphones</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179388" marR="0" lvl="0" indent="-179388" algn="l"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What is the source of the music?</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a:ln>
                            <a:noFill/>
                          </a:ln>
                          <a:solidFill>
                            <a:schemeClr val="tx1"/>
                          </a:solidFill>
                          <a:effectLst/>
                          <a:latin typeface="Trebuchet MS" charset="0"/>
                          <a:ea typeface="ＭＳ Ｐゴシック" charset="0"/>
                        </a:rPr>
                        <a:t>Recorded at home</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Purchased pre-recorded cassettes** or CDs</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GB" sz="1400" b="1" i="0" u="none" strike="noStrike" cap="none" normalizeH="0" baseline="0" dirty="0">
                          <a:ln>
                            <a:noFill/>
                          </a:ln>
                          <a:solidFill>
                            <a:schemeClr val="tx1"/>
                          </a:solidFill>
                          <a:effectLst/>
                          <a:latin typeface="Trebuchet MS" charset="0"/>
                          <a:ea typeface="ＭＳ Ｐゴシック" charset="0"/>
                        </a:rPr>
                        <a:t>Downloaded from the internet</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2607" name="Text Box 79"/>
          <p:cNvSpPr txBox="1">
            <a:spLocks noChangeArrowheads="1"/>
          </p:cNvSpPr>
          <p:nvPr/>
        </p:nvSpPr>
        <p:spPr bwMode="auto">
          <a:xfrm>
            <a:off x="6323013" y="9569450"/>
            <a:ext cx="36353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12</a:t>
            </a:r>
          </a:p>
        </p:txBody>
      </p:sp>
      <p:sp>
        <p:nvSpPr>
          <p:cNvPr id="9"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128713" y="304800"/>
            <a:ext cx="45926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i="1">
                <a:solidFill>
                  <a:srgbClr val="7979A5"/>
                </a:solidFill>
                <a:latin typeface="Trebuchet MS" charset="0"/>
              </a:rPr>
              <a:t>My Sweet Lord </a:t>
            </a:r>
            <a:r>
              <a:rPr lang="en-GB" b="1">
                <a:solidFill>
                  <a:srgbClr val="7979A5"/>
                </a:solidFill>
                <a:latin typeface="Trebuchet MS" charset="0"/>
              </a:rPr>
              <a:t>v. </a:t>
            </a:r>
            <a:r>
              <a:rPr lang="en-GB" b="1" i="1">
                <a:solidFill>
                  <a:srgbClr val="7979A5"/>
                </a:solidFill>
                <a:latin typeface="Trebuchet MS" charset="0"/>
              </a:rPr>
              <a:t>He</a:t>
            </a:r>
            <a:r>
              <a:rPr lang="ja-JP" altLang="en-GB" b="1" i="1">
                <a:solidFill>
                  <a:srgbClr val="7979A5"/>
                </a:solidFill>
                <a:latin typeface="Arial"/>
              </a:rPr>
              <a:t>’</a:t>
            </a:r>
            <a:r>
              <a:rPr lang="en-GB" b="1" i="1">
                <a:solidFill>
                  <a:srgbClr val="7979A5"/>
                </a:solidFill>
                <a:latin typeface="Trebuchet MS" charset="0"/>
              </a:rPr>
              <a:t>s So Fine</a:t>
            </a:r>
            <a:r>
              <a:rPr lang="en-GB" b="1">
                <a:solidFill>
                  <a:srgbClr val="7979A5"/>
                </a:solidFill>
                <a:latin typeface="Trebuchet MS" charset="0"/>
              </a:rPr>
              <a:t> </a:t>
            </a:r>
            <a:endParaRPr lang="en-GB" b="1" i="1">
              <a:solidFill>
                <a:srgbClr val="7979A5"/>
              </a:solidFill>
              <a:latin typeface="Trebuchet MS" charset="0"/>
            </a:endParaRPr>
          </a:p>
        </p:txBody>
      </p:sp>
      <p:sp>
        <p:nvSpPr>
          <p:cNvPr id="16387" name="Text Box 3"/>
          <p:cNvSpPr txBox="1">
            <a:spLocks noChangeArrowheads="1"/>
          </p:cNvSpPr>
          <p:nvPr/>
        </p:nvSpPr>
        <p:spPr bwMode="auto">
          <a:xfrm>
            <a:off x="279400" y="968375"/>
            <a:ext cx="6286500" cy="15906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latin typeface="Trebuchet MS" charset="0"/>
              </a:rPr>
              <a:t>In November 1970, </a:t>
            </a:r>
            <a:r>
              <a:rPr lang="en-GB" sz="1400" b="1" i="1">
                <a:latin typeface="Trebuchet MS" charset="0"/>
              </a:rPr>
              <a:t>My Sweet Lord</a:t>
            </a:r>
            <a:r>
              <a:rPr lang="en-GB" sz="1400" b="1">
                <a:latin typeface="Trebuchet MS" charset="0"/>
              </a:rPr>
              <a:t>, a song written and recorded by the former Beatle, George Harrison, was released in the US, and soon reached No 1 in the pop charts. A few weeks later, in February 1971, a company called </a:t>
            </a:r>
            <a:r>
              <a:rPr lang="en-GB" sz="1400" b="1" i="1">
                <a:latin typeface="Trebuchet MS" charset="0"/>
              </a:rPr>
              <a:t>Bright Tunes </a:t>
            </a:r>
            <a:r>
              <a:rPr lang="en-GB" sz="1400" b="1">
                <a:latin typeface="Trebuchet MS" charset="0"/>
              </a:rPr>
              <a:t>sued George Harrison, alleging that </a:t>
            </a:r>
            <a:r>
              <a:rPr lang="en-GB" sz="1400" b="1" i="1">
                <a:latin typeface="Trebuchet MS" charset="0"/>
              </a:rPr>
              <a:t>My Sweet Lord </a:t>
            </a:r>
            <a:r>
              <a:rPr lang="en-GB" sz="1400" b="1">
                <a:latin typeface="Trebuchet MS" charset="0"/>
              </a:rPr>
              <a:t>was copied from </a:t>
            </a:r>
            <a:r>
              <a:rPr lang="en-GB" sz="1400" b="1" i="1">
                <a:latin typeface="Trebuchet MS" charset="0"/>
              </a:rPr>
              <a:t>He</a:t>
            </a:r>
            <a:r>
              <a:rPr lang="ja-JP" altLang="en-GB" sz="1400" b="1" i="1">
                <a:latin typeface="Arial"/>
              </a:rPr>
              <a:t>’</a:t>
            </a:r>
            <a:r>
              <a:rPr lang="en-GB" sz="1400" b="1" i="1">
                <a:latin typeface="Trebuchet MS" charset="0"/>
              </a:rPr>
              <a:t>s So Fine,</a:t>
            </a:r>
            <a:r>
              <a:rPr lang="en-GB" sz="1400" b="1">
                <a:latin typeface="Trebuchet MS" charset="0"/>
              </a:rPr>
              <a:t> the 1963 hit song by the American girl group </a:t>
            </a:r>
            <a:r>
              <a:rPr lang="en-GB" sz="1400" b="1" i="1">
                <a:latin typeface="Trebuchet MS" charset="0"/>
              </a:rPr>
              <a:t>The Chiffons</a:t>
            </a:r>
            <a:r>
              <a:rPr lang="en-GB" sz="1400" b="1">
                <a:latin typeface="Trebuchet MS" charset="0"/>
              </a:rPr>
              <a:t>, the copyright of which was now owned by </a:t>
            </a:r>
            <a:r>
              <a:rPr lang="en-GB" sz="1400" b="1" i="1">
                <a:latin typeface="Trebuchet MS" charset="0"/>
              </a:rPr>
              <a:t>Bright Tunes</a:t>
            </a:r>
            <a:r>
              <a:rPr lang="en-GB" sz="1400">
                <a:latin typeface="Trebuchet MS" charset="0"/>
              </a:rPr>
              <a:t>.</a:t>
            </a:r>
            <a:endParaRPr lang="en-GB" sz="1400" b="1" i="1">
              <a:latin typeface="Trebuchet MS" charset="0"/>
            </a:endParaRPr>
          </a:p>
        </p:txBody>
      </p:sp>
      <p:sp>
        <p:nvSpPr>
          <p:cNvPr id="16388" name="Text Box 4"/>
          <p:cNvSpPr txBox="1">
            <a:spLocks noChangeArrowheads="1"/>
          </p:cNvSpPr>
          <p:nvPr/>
        </p:nvSpPr>
        <p:spPr bwMode="auto">
          <a:xfrm>
            <a:off x="304800" y="2648744"/>
            <a:ext cx="6248400" cy="6894197"/>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 pos="762000" algn="l"/>
              </a:tabLst>
              <a:defRPr sz="2400">
                <a:solidFill>
                  <a:schemeClr val="tx1"/>
                </a:solidFill>
                <a:latin typeface="Times New Roman" charset="0"/>
                <a:ea typeface="ＭＳ Ｐゴシック" charset="0"/>
              </a:defRPr>
            </a:lvl1pPr>
            <a:lvl2pPr>
              <a:tabLst>
                <a:tab pos="571500" algn="l"/>
                <a:tab pos="762000" algn="l"/>
              </a:tabLst>
              <a:defRPr sz="2400">
                <a:solidFill>
                  <a:schemeClr val="tx1"/>
                </a:solidFill>
                <a:latin typeface="Times New Roman" charset="0"/>
                <a:ea typeface="ＭＳ Ｐゴシック" charset="0"/>
              </a:defRPr>
            </a:lvl2pPr>
            <a:lvl3pPr>
              <a:tabLst>
                <a:tab pos="571500" algn="l"/>
                <a:tab pos="762000" algn="l"/>
              </a:tabLst>
              <a:defRPr sz="2400">
                <a:solidFill>
                  <a:schemeClr val="tx1"/>
                </a:solidFill>
                <a:latin typeface="Times New Roman" charset="0"/>
                <a:ea typeface="ＭＳ Ｐゴシック" charset="0"/>
              </a:defRPr>
            </a:lvl3pPr>
            <a:lvl4pPr>
              <a:tabLst>
                <a:tab pos="571500" algn="l"/>
                <a:tab pos="762000" algn="l"/>
              </a:tabLst>
              <a:defRPr sz="2400">
                <a:solidFill>
                  <a:schemeClr val="tx1"/>
                </a:solidFill>
                <a:latin typeface="Times New Roman" charset="0"/>
                <a:ea typeface="ＭＳ Ｐゴシック" charset="0"/>
              </a:defRPr>
            </a:lvl4pPr>
            <a:lvl5pPr>
              <a:tabLst>
                <a:tab pos="571500" algn="l"/>
                <a:tab pos="7620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Activities</a:t>
            </a:r>
          </a:p>
          <a:p>
            <a:pPr algn="ctr"/>
            <a:endParaRPr lang="en-GB" sz="1000" b="1" dirty="0">
              <a:solidFill>
                <a:srgbClr val="FF0000"/>
              </a:solidFill>
              <a:latin typeface="Trebuchet MS" charset="0"/>
            </a:endParaRPr>
          </a:p>
          <a:p>
            <a:pPr marL="285750" indent="-285750">
              <a:buFont typeface="Wingdings" charset="2"/>
              <a:buChar char="§"/>
              <a:tabLst>
                <a:tab pos="447675" algn="l"/>
                <a:tab pos="762000" algn="l"/>
              </a:tabLst>
            </a:pPr>
            <a:r>
              <a:rPr lang="en-GB" sz="1600" b="1" dirty="0">
                <a:solidFill>
                  <a:srgbClr val="FF0000"/>
                </a:solidFill>
                <a:latin typeface="Trebuchet MS" charset="0"/>
              </a:rPr>
              <a:t>Divide the class into an even number of groups of between 	four and six learners.   </a:t>
            </a:r>
          </a:p>
          <a:p>
            <a:pPr marL="285750" indent="-285750">
              <a:buFont typeface="Wingdings" charset="2"/>
              <a:buChar char="§"/>
              <a:tabLst>
                <a:tab pos="447675" algn="l"/>
                <a:tab pos="762000" algn="l"/>
              </a:tabLst>
            </a:pPr>
            <a:endParaRPr lang="en-GB" sz="1600" b="1" dirty="0">
              <a:solidFill>
                <a:srgbClr val="FF0000"/>
              </a:solidFill>
              <a:latin typeface="Trebuchet MS" charset="0"/>
            </a:endParaRPr>
          </a:p>
          <a:p>
            <a:pPr marL="285750" indent="-285750">
              <a:buFont typeface="Wingdings" charset="2"/>
              <a:buChar char="§"/>
              <a:tabLst>
                <a:tab pos="447675" algn="l"/>
                <a:tab pos="762000" algn="l"/>
              </a:tabLst>
            </a:pPr>
            <a:r>
              <a:rPr lang="en-GB" sz="1600" b="1" dirty="0">
                <a:solidFill>
                  <a:srgbClr val="FF0000"/>
                </a:solidFill>
                <a:latin typeface="Trebuchet MS" charset="0"/>
              </a:rPr>
              <a:t>Give one half of the groups the task of imagining that they 	are lawyers representing George Harrison. How would 	they use Koestler</a:t>
            </a:r>
            <a:r>
              <a:rPr lang="ja-JP" altLang="en-GB" sz="1600" b="1" dirty="0">
                <a:solidFill>
                  <a:srgbClr val="FF0000"/>
                </a:solidFill>
                <a:latin typeface="Arial"/>
              </a:rPr>
              <a:t>’</a:t>
            </a:r>
            <a:r>
              <a:rPr lang="en-GB" sz="1600" b="1" dirty="0">
                <a:solidFill>
                  <a:srgbClr val="FF0000"/>
                </a:solidFill>
                <a:latin typeface="Trebuchet MS" charset="0"/>
              </a:rPr>
              <a:t>s definition of creativity to defend 	him?</a:t>
            </a:r>
          </a:p>
          <a:p>
            <a:pPr marL="285750" indent="-285750">
              <a:buFont typeface="Wingdings" charset="2"/>
              <a:buChar char="§"/>
              <a:tabLst>
                <a:tab pos="447675" algn="l"/>
                <a:tab pos="762000" algn="l"/>
              </a:tabLst>
            </a:pPr>
            <a:endParaRPr lang="en-GB" sz="1600" b="1" dirty="0">
              <a:solidFill>
                <a:srgbClr val="FF0000"/>
              </a:solidFill>
              <a:latin typeface="Trebuchet MS" charset="0"/>
            </a:endParaRPr>
          </a:p>
          <a:p>
            <a:pPr marL="285750" indent="-285750">
              <a:buFont typeface="Wingdings" charset="2"/>
              <a:buChar char="§"/>
              <a:tabLst>
                <a:tab pos="447675" algn="l"/>
                <a:tab pos="762000" algn="l"/>
              </a:tabLst>
            </a:pPr>
            <a:r>
              <a:rPr lang="en-GB" sz="1600" b="1" dirty="0">
                <a:solidFill>
                  <a:srgbClr val="FF0000"/>
                </a:solidFill>
                <a:latin typeface="Trebuchet MS" charset="0"/>
              </a:rPr>
              <a:t>Give the other half of the groups the task of imagining that 	they are lawyers representing </a:t>
            </a:r>
            <a:r>
              <a:rPr lang="en-GB" sz="1600" b="1" i="1" dirty="0">
                <a:solidFill>
                  <a:srgbClr val="FF0000"/>
                </a:solidFill>
                <a:latin typeface="Trebuchet MS" charset="0"/>
              </a:rPr>
              <a:t>Bright Tunes</a:t>
            </a:r>
            <a:r>
              <a:rPr lang="en-GB" sz="1600" b="1" dirty="0">
                <a:solidFill>
                  <a:srgbClr val="FF0000"/>
                </a:solidFill>
                <a:latin typeface="Trebuchet MS" charset="0"/>
              </a:rPr>
              <a:t>. How would 	they use Koestler</a:t>
            </a:r>
            <a:r>
              <a:rPr lang="ja-JP" altLang="en-GB" sz="1600" b="1" dirty="0">
                <a:solidFill>
                  <a:srgbClr val="FF0000"/>
                </a:solidFill>
                <a:latin typeface="Arial"/>
              </a:rPr>
              <a:t>’</a:t>
            </a:r>
            <a:r>
              <a:rPr lang="en-GB" sz="1600" b="1" dirty="0">
                <a:solidFill>
                  <a:srgbClr val="FF0000"/>
                </a:solidFill>
                <a:latin typeface="Trebuchet MS" charset="0"/>
              </a:rPr>
              <a:t>s definition of creativity to prosecute 	George Harrison?</a:t>
            </a:r>
          </a:p>
          <a:p>
            <a:pPr marL="285750" indent="-285750">
              <a:buFont typeface="Wingdings" charset="2"/>
              <a:buChar char="§"/>
              <a:tabLst>
                <a:tab pos="447675" algn="l"/>
                <a:tab pos="762000" algn="l"/>
              </a:tabLst>
            </a:pPr>
            <a:endParaRPr lang="en-GB" sz="1600" b="1" dirty="0">
              <a:solidFill>
                <a:srgbClr val="FF0000"/>
              </a:solidFill>
              <a:latin typeface="Trebuchet MS" charset="0"/>
            </a:endParaRPr>
          </a:p>
          <a:p>
            <a:pPr marL="285750" indent="-285750">
              <a:buFont typeface="Wingdings" charset="2"/>
              <a:buChar char="§"/>
              <a:tabLst>
                <a:tab pos="447675" algn="l"/>
                <a:tab pos="762000" algn="l"/>
              </a:tabLst>
            </a:pPr>
            <a:r>
              <a:rPr lang="en-GB" sz="1600" b="1" dirty="0">
                <a:solidFill>
                  <a:srgbClr val="FF0000"/>
                </a:solidFill>
                <a:latin typeface="Trebuchet MS" charset="0"/>
              </a:rPr>
              <a:t>When there has been sufficient time for a good discussion, 	bring all the </a:t>
            </a:r>
            <a:r>
              <a:rPr lang="ja-JP" altLang="en-GB" sz="1600" b="1" dirty="0">
                <a:solidFill>
                  <a:srgbClr val="FF0000"/>
                </a:solidFill>
                <a:latin typeface="Arial"/>
              </a:rPr>
              <a:t>‘</a:t>
            </a:r>
            <a:r>
              <a:rPr lang="en-GB" sz="1600" b="1" dirty="0">
                <a:solidFill>
                  <a:srgbClr val="FF0000"/>
                </a:solidFill>
                <a:latin typeface="Trebuchet MS" charset="0"/>
              </a:rPr>
              <a:t>prosecution</a:t>
            </a:r>
            <a:r>
              <a:rPr lang="ja-JP" altLang="en-GB" sz="1600" b="1" dirty="0">
                <a:solidFill>
                  <a:srgbClr val="FF0000"/>
                </a:solidFill>
                <a:latin typeface="Arial"/>
              </a:rPr>
              <a:t>’</a:t>
            </a:r>
            <a:r>
              <a:rPr lang="en-GB" sz="1600" b="1" dirty="0">
                <a:solidFill>
                  <a:srgbClr val="FF0000"/>
                </a:solidFill>
                <a:latin typeface="Trebuchet MS" charset="0"/>
              </a:rPr>
              <a:t> groups together and ask them 	to combine their ideas into a single 15-minute 	presentation, ‘the case for the prosecution’. Similarly, 	bring the ‘defence’ groups together to formulate ‘the case 	for the defence’.</a:t>
            </a:r>
          </a:p>
          <a:p>
            <a:pPr marL="285750" indent="-285750">
              <a:buFont typeface="Wingdings" charset="2"/>
              <a:buChar char="§"/>
              <a:tabLst>
                <a:tab pos="447675" algn="l"/>
                <a:tab pos="762000" algn="l"/>
              </a:tabLst>
            </a:pPr>
            <a:endParaRPr lang="en-GB" sz="1600" b="1" dirty="0">
              <a:solidFill>
                <a:srgbClr val="FF0000"/>
              </a:solidFill>
              <a:latin typeface="Trebuchet MS" charset="0"/>
            </a:endParaRPr>
          </a:p>
          <a:p>
            <a:pPr marL="285750" indent="-285750">
              <a:buFont typeface="Wingdings" charset="2"/>
              <a:buChar char="§"/>
              <a:tabLst>
                <a:tab pos="447675" algn="l"/>
                <a:tab pos="762000" algn="l"/>
              </a:tabLst>
            </a:pPr>
            <a:r>
              <a:rPr lang="en-GB" sz="1600" b="1" dirty="0">
                <a:solidFill>
                  <a:srgbClr val="FF0000"/>
                </a:solidFill>
                <a:latin typeface="Trebuchet MS" charset="0"/>
              </a:rPr>
              <a:t>The bring everyone together, and invite the prosecution to 	present their case, then the defence. This should lead to 	a lively discussion on the specifics of the case, as well as 	on the more general topic of who, legitimately, can claim 	</a:t>
            </a:r>
            <a:r>
              <a:rPr lang="ja-JP" altLang="en-GB" sz="1600" b="1" dirty="0">
                <a:solidFill>
                  <a:srgbClr val="FF0000"/>
                </a:solidFill>
                <a:latin typeface="Arial"/>
              </a:rPr>
              <a:t>‘</a:t>
            </a:r>
            <a:r>
              <a:rPr lang="en-GB" sz="1600" b="1" dirty="0">
                <a:solidFill>
                  <a:srgbClr val="FF0000"/>
                </a:solidFill>
                <a:latin typeface="Trebuchet MS" charset="0"/>
              </a:rPr>
              <a:t>ownership</a:t>
            </a:r>
            <a:r>
              <a:rPr lang="ja-JP" altLang="en-GB" sz="1600" b="1" dirty="0">
                <a:solidFill>
                  <a:srgbClr val="FF0000"/>
                </a:solidFill>
                <a:latin typeface="Arial"/>
              </a:rPr>
              <a:t>’</a:t>
            </a:r>
            <a:r>
              <a:rPr lang="en-GB" sz="1600" b="1" dirty="0">
                <a:solidFill>
                  <a:srgbClr val="FF0000"/>
                </a:solidFill>
                <a:latin typeface="Trebuchet MS" charset="0"/>
              </a:rPr>
              <a:t> of a piece of music, or of a new idea in 	general.</a:t>
            </a:r>
          </a:p>
        </p:txBody>
      </p:sp>
      <p:sp>
        <p:nvSpPr>
          <p:cNvPr id="16444" name="Text Box 60"/>
          <p:cNvSpPr txBox="1">
            <a:spLocks noChangeArrowheads="1"/>
          </p:cNvSpPr>
          <p:nvPr/>
        </p:nvSpPr>
        <p:spPr bwMode="auto">
          <a:xfrm>
            <a:off x="236538" y="9569450"/>
            <a:ext cx="36353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13</a:t>
            </a:r>
          </a:p>
        </p:txBody>
      </p:sp>
      <p:sp>
        <p:nvSpPr>
          <p:cNvPr id="7"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47700" y="304800"/>
            <a:ext cx="5562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GB" b="1" i="1">
                <a:solidFill>
                  <a:srgbClr val="7979A5"/>
                </a:solidFill>
                <a:latin typeface="Trebuchet MS" charset="0"/>
              </a:rPr>
              <a:t>My Sweet Lord </a:t>
            </a:r>
            <a:r>
              <a:rPr lang="en-GB" b="1">
                <a:solidFill>
                  <a:srgbClr val="7979A5"/>
                </a:solidFill>
                <a:latin typeface="Trebuchet MS" charset="0"/>
              </a:rPr>
              <a:t>v. </a:t>
            </a:r>
            <a:r>
              <a:rPr lang="en-GB" b="1" i="1">
                <a:solidFill>
                  <a:srgbClr val="7979A5"/>
                </a:solidFill>
                <a:latin typeface="Trebuchet MS" charset="0"/>
              </a:rPr>
              <a:t>He</a:t>
            </a:r>
            <a:r>
              <a:rPr lang="ja-JP" altLang="en-GB" b="1" i="1">
                <a:solidFill>
                  <a:srgbClr val="7979A5"/>
                </a:solidFill>
                <a:latin typeface="Arial"/>
              </a:rPr>
              <a:t>’</a:t>
            </a:r>
            <a:r>
              <a:rPr lang="en-GB" b="1" i="1">
                <a:solidFill>
                  <a:srgbClr val="7979A5"/>
                </a:solidFill>
                <a:latin typeface="Trebuchet MS" charset="0"/>
              </a:rPr>
              <a:t>s So Fine </a:t>
            </a:r>
            <a:r>
              <a:rPr lang="en-GB" b="1">
                <a:solidFill>
                  <a:srgbClr val="7979A5"/>
                </a:solidFill>
                <a:latin typeface="Trebuchet MS" charset="0"/>
              </a:rPr>
              <a:t>– Teacher notes</a:t>
            </a:r>
          </a:p>
        </p:txBody>
      </p:sp>
      <p:sp>
        <p:nvSpPr>
          <p:cNvPr id="17411" name="Text Box 3"/>
          <p:cNvSpPr txBox="1">
            <a:spLocks noChangeArrowheads="1"/>
          </p:cNvSpPr>
          <p:nvPr/>
        </p:nvSpPr>
        <p:spPr bwMode="auto">
          <a:xfrm>
            <a:off x="279400" y="1204913"/>
            <a:ext cx="6286500" cy="10747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To give learners an even deeper insight into the essence of creativity, and to give an opportunity to reflect on some challenging issues, such as the problem of attributing rights of origination to an inventor. </a:t>
            </a:r>
          </a:p>
        </p:txBody>
      </p:sp>
      <p:sp>
        <p:nvSpPr>
          <p:cNvPr id="17412" name="Text Box 4"/>
          <p:cNvSpPr txBox="1">
            <a:spLocks noChangeArrowheads="1"/>
          </p:cNvSpPr>
          <p:nvPr/>
        </p:nvSpPr>
        <p:spPr bwMode="auto">
          <a:xfrm>
            <a:off x="279400" y="2362200"/>
            <a:ext cx="6286500" cy="6492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a:solidFill>
                  <a:schemeClr val="accent2"/>
                </a:solidFill>
                <a:latin typeface="Trebuchet MS" charset="0"/>
              </a:rPr>
              <a:t>Key outcomes</a:t>
            </a:r>
          </a:p>
          <a:p>
            <a:endParaRPr lang="en-GB" sz="800" b="1">
              <a:solidFill>
                <a:schemeClr val="accent2"/>
              </a:solidFill>
              <a:latin typeface="Trebuchet MS" charset="0"/>
            </a:endParaRPr>
          </a:p>
          <a:p>
            <a:pPr algn="just">
              <a:buFontTx/>
              <a:buChar char="•"/>
            </a:pPr>
            <a:r>
              <a:rPr lang="en-GB" sz="1400" b="1">
                <a:latin typeface="Trebuchet MS" charset="0"/>
              </a:rPr>
              <a:t>   The successful achievement of that objective!</a:t>
            </a:r>
          </a:p>
        </p:txBody>
      </p:sp>
      <p:sp>
        <p:nvSpPr>
          <p:cNvPr id="17413" name="Text Box 5"/>
          <p:cNvSpPr txBox="1">
            <a:spLocks noChangeArrowheads="1"/>
          </p:cNvSpPr>
          <p:nvPr/>
        </p:nvSpPr>
        <p:spPr bwMode="auto">
          <a:xfrm>
            <a:off x="285750" y="3082024"/>
            <a:ext cx="6286500" cy="646330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800" b="1" dirty="0">
              <a:latin typeface="Trebuchet MS" charset="0"/>
            </a:endParaRPr>
          </a:p>
          <a:p>
            <a:pPr>
              <a:buFontTx/>
              <a:buChar char="•"/>
            </a:pPr>
            <a:r>
              <a:rPr lang="en-GB" sz="1400" b="1" dirty="0">
                <a:latin typeface="Trebuchet MS" charset="0"/>
              </a:rPr>
              <a:t>  This activity demands considerable insight and maturity, and is great 	fun for the appropriate group. It also has the benefit of being real, 	with the outcome that, in a 1976 judgement, George Harrison  lost 	the case, and was deemed to have plagiarised </a:t>
            </a:r>
            <a:r>
              <a:rPr lang="en-GB" sz="1400" b="1" i="1" dirty="0">
                <a:latin typeface="Trebuchet MS" charset="0"/>
              </a:rPr>
              <a:t>He</a:t>
            </a:r>
            <a:r>
              <a:rPr lang="ja-JP" altLang="en-GB" sz="1400" b="1" i="1" dirty="0">
                <a:latin typeface="Arial"/>
              </a:rPr>
              <a:t>’</a:t>
            </a:r>
            <a:r>
              <a:rPr lang="en-GB" sz="1400" b="1" i="1" dirty="0">
                <a:latin typeface="Trebuchet MS" charset="0"/>
              </a:rPr>
              <a:t>s So Fine</a:t>
            </a:r>
            <a:r>
              <a:rPr lang="en-GB" sz="1400" b="1" dirty="0">
                <a:latin typeface="Trebuchet MS" charset="0"/>
              </a:rPr>
              <a:t>.  The 	issue, however, is subtle, especially in the context of Koestler</a:t>
            </a:r>
            <a:r>
              <a:rPr lang="ja-JP" altLang="en-GB" sz="1400" b="1" dirty="0">
                <a:latin typeface="Arial"/>
              </a:rPr>
              <a:t>’</a:t>
            </a:r>
            <a:r>
              <a:rPr lang="en-GB" sz="1400" b="1" dirty="0">
                <a:latin typeface="Trebuchet MS" charset="0"/>
              </a:rPr>
              <a:t>s 	definition of creativity. According to this definition, all ideas are 	just new patterns of pre-existing components, implying, in quite a 	profound sense, that there is nothing absolutely </a:t>
            </a:r>
            <a:r>
              <a:rPr lang="ja-JP" altLang="en-GB" sz="1400" b="1" dirty="0">
                <a:latin typeface="Arial"/>
              </a:rPr>
              <a:t>‘</a:t>
            </a:r>
            <a:r>
              <a:rPr lang="en-GB" sz="1400" b="1" dirty="0">
                <a:latin typeface="Trebuchet MS" charset="0"/>
              </a:rPr>
              <a:t>new</a:t>
            </a:r>
            <a:r>
              <a:rPr lang="ja-JP" altLang="en-GB" sz="1400" b="1" dirty="0">
                <a:latin typeface="Arial"/>
              </a:rPr>
              <a:t>’</a:t>
            </a:r>
            <a:r>
              <a:rPr lang="en-GB" sz="1400" b="1" dirty="0">
                <a:latin typeface="Trebuchet MS" charset="0"/>
              </a:rPr>
              <a:t>, What, then, 	is </a:t>
            </a:r>
            <a:r>
              <a:rPr lang="ja-JP" altLang="en-GB" sz="1400" b="1" dirty="0">
                <a:latin typeface="Arial"/>
              </a:rPr>
              <a:t>‘</a:t>
            </a:r>
            <a:r>
              <a:rPr lang="en-GB" sz="1400" b="1" dirty="0">
                <a:latin typeface="Trebuchet MS" charset="0"/>
              </a:rPr>
              <a:t>new’? And to what extent does the </a:t>
            </a:r>
            <a:r>
              <a:rPr lang="ja-JP" altLang="en-GB" sz="1400" b="1" dirty="0">
                <a:latin typeface="Arial"/>
              </a:rPr>
              <a:t>‘</a:t>
            </a:r>
            <a:r>
              <a:rPr lang="en-GB" sz="1400" b="1" dirty="0">
                <a:latin typeface="Trebuchet MS" charset="0"/>
              </a:rPr>
              <a:t>inventor</a:t>
            </a:r>
            <a:r>
              <a:rPr lang="ja-JP" altLang="en-GB" sz="1400" b="1" dirty="0">
                <a:latin typeface="Arial"/>
              </a:rPr>
              <a:t>’</a:t>
            </a:r>
            <a:r>
              <a:rPr lang="en-GB" sz="1400" b="1" dirty="0">
                <a:latin typeface="Trebuchet MS" charset="0"/>
              </a:rPr>
              <a:t> of a pre-existing 	component have a claim to the final pattern? In this case the 	patterns under scrutiny are the two pop songs </a:t>
            </a:r>
            <a:r>
              <a:rPr lang="en-GB" sz="1400" b="1" i="1" dirty="0">
                <a:latin typeface="Trebuchet MS" charset="0"/>
              </a:rPr>
              <a:t>My Sweet Lord</a:t>
            </a:r>
            <a:r>
              <a:rPr lang="en-GB" sz="1400" b="1" dirty="0">
                <a:latin typeface="Trebuchet MS" charset="0"/>
              </a:rPr>
              <a:t> and 	</a:t>
            </a:r>
            <a:r>
              <a:rPr lang="en-GB" sz="1400" b="1" i="1" dirty="0">
                <a:latin typeface="Trebuchet MS" charset="0"/>
              </a:rPr>
              <a:t>He</a:t>
            </a:r>
            <a:r>
              <a:rPr lang="ja-JP" altLang="en-GB" sz="1400" b="1" i="1" dirty="0">
                <a:latin typeface="Arial"/>
              </a:rPr>
              <a:t>’</a:t>
            </a:r>
            <a:r>
              <a:rPr lang="en-GB" sz="1400" b="1" i="1" dirty="0">
                <a:latin typeface="Trebuchet MS" charset="0"/>
              </a:rPr>
              <a:t>s So Fine</a:t>
            </a:r>
            <a:r>
              <a:rPr lang="en-GB" sz="1400" b="1" dirty="0">
                <a:latin typeface="Trebuchet MS" charset="0"/>
              </a:rPr>
              <a:t>. Both are patterns of the fundamental notes, and no-	one – neither George Harrison nor </a:t>
            </a:r>
            <a:r>
              <a:rPr lang="en-GB" sz="1400" b="1" i="1" dirty="0">
                <a:latin typeface="Trebuchet MS" charset="0"/>
              </a:rPr>
              <a:t>Bright Tunes</a:t>
            </a:r>
            <a:r>
              <a:rPr lang="en-GB" sz="1400" b="1" dirty="0">
                <a:latin typeface="Trebuchet MS" charset="0"/>
              </a:rPr>
              <a:t> - claims </a:t>
            </a:r>
            <a:r>
              <a:rPr lang="ja-JP" altLang="en-GB" sz="1400" b="1" dirty="0">
                <a:latin typeface="Arial"/>
              </a:rPr>
              <a:t>‘</a:t>
            </a:r>
            <a:r>
              <a:rPr lang="en-GB" sz="1400" b="1" dirty="0">
                <a:latin typeface="Trebuchet MS" charset="0"/>
              </a:rPr>
              <a:t>ownership</a:t>
            </a:r>
            <a:r>
              <a:rPr lang="ja-JP" altLang="en-GB" sz="1400" b="1" dirty="0">
                <a:latin typeface="Arial"/>
              </a:rPr>
              <a:t>’</a:t>
            </a:r>
            <a:r>
              <a:rPr lang="en-GB" sz="1400" b="1" dirty="0">
                <a:latin typeface="Trebuchet MS" charset="0"/>
              </a:rPr>
              <a:t> 	of the individual notes. The legal issue was at the next level: not 	individual notes, but small </a:t>
            </a:r>
            <a:r>
              <a:rPr lang="en-GB" sz="1400" b="1" i="1" dirty="0">
                <a:latin typeface="Trebuchet MS" charset="0"/>
              </a:rPr>
              <a:t>clusters </a:t>
            </a:r>
            <a:r>
              <a:rPr lang="en-GB" sz="1400" b="1" dirty="0">
                <a:latin typeface="Trebuchet MS" charset="0"/>
              </a:rPr>
              <a:t>of notes, such as the three-note 	sequence that comprises the main riffs to which the three syllables 	</a:t>
            </a:r>
            <a:r>
              <a:rPr lang="en-GB" sz="1400" b="1" i="1" dirty="0">
                <a:latin typeface="Trebuchet MS" charset="0"/>
              </a:rPr>
              <a:t>My Sweet Lord </a:t>
            </a:r>
            <a:r>
              <a:rPr lang="en-GB" sz="1400" b="1" dirty="0">
                <a:latin typeface="Trebuchet MS" charset="0"/>
              </a:rPr>
              <a:t>and </a:t>
            </a:r>
            <a:r>
              <a:rPr lang="en-GB" sz="1400" b="1" i="1" dirty="0">
                <a:latin typeface="Trebuchet MS" charset="0"/>
              </a:rPr>
              <a:t>He</a:t>
            </a:r>
            <a:r>
              <a:rPr lang="ja-JP" altLang="en-GB" sz="1400" b="1" i="1" dirty="0">
                <a:latin typeface="Arial"/>
              </a:rPr>
              <a:t>’</a:t>
            </a:r>
            <a:r>
              <a:rPr lang="en-GB" sz="1400" b="1" i="1" dirty="0">
                <a:latin typeface="Trebuchet MS" charset="0"/>
              </a:rPr>
              <a:t>s So Fine</a:t>
            </a:r>
            <a:r>
              <a:rPr lang="en-GB" sz="1400" b="1" dirty="0">
                <a:latin typeface="Trebuchet MS" charset="0"/>
              </a:rPr>
              <a:t> are sung. Everyone would agree 	that no-one owns the individual notes; but </a:t>
            </a:r>
            <a:r>
              <a:rPr lang="en-GB" sz="1400" b="1" i="1" dirty="0">
                <a:latin typeface="Trebuchet MS" charset="0"/>
              </a:rPr>
              <a:t>Bright Tunes </a:t>
            </a:r>
            <a:r>
              <a:rPr lang="en-GB" sz="1400" b="1" dirty="0">
                <a:latin typeface="Trebuchet MS" charset="0"/>
              </a:rPr>
              <a:t>argued that 	they </a:t>
            </a:r>
            <a:r>
              <a:rPr lang="ja-JP" altLang="en-GB" sz="1400" b="1" dirty="0">
                <a:latin typeface="Arial"/>
              </a:rPr>
              <a:t>‘</a:t>
            </a:r>
            <a:r>
              <a:rPr lang="en-GB" sz="1400" b="1" dirty="0">
                <a:latin typeface="Trebuchet MS" charset="0"/>
              </a:rPr>
              <a:t>owned</a:t>
            </a:r>
            <a:r>
              <a:rPr lang="ja-JP" altLang="en-GB" sz="1400" b="1" dirty="0">
                <a:latin typeface="Arial"/>
              </a:rPr>
              <a:t>’</a:t>
            </a:r>
            <a:r>
              <a:rPr lang="en-GB" sz="1400" b="1" dirty="0">
                <a:latin typeface="Trebuchet MS" charset="0"/>
              </a:rPr>
              <a:t> that special three note cluster. Why are those three 	notes so special? Does anyone </a:t>
            </a:r>
            <a:r>
              <a:rPr lang="ja-JP" altLang="en-GB" sz="1400" b="1" dirty="0">
                <a:latin typeface="Arial"/>
              </a:rPr>
              <a:t>‘</a:t>
            </a:r>
            <a:r>
              <a:rPr lang="en-GB" sz="1400" b="1" dirty="0">
                <a:latin typeface="Trebuchet MS" charset="0"/>
              </a:rPr>
              <a:t>own</a:t>
            </a:r>
            <a:r>
              <a:rPr lang="ja-JP" altLang="en-GB" sz="1400" b="1" dirty="0">
                <a:latin typeface="Arial"/>
              </a:rPr>
              <a:t>’</a:t>
            </a:r>
            <a:r>
              <a:rPr lang="en-GB" sz="1400" b="1" dirty="0">
                <a:latin typeface="Trebuchet MS" charset="0"/>
              </a:rPr>
              <a:t> any two note clusters? If 	individual notes are </a:t>
            </a:r>
            <a:r>
              <a:rPr lang="ja-JP" altLang="en-GB" sz="1400" b="1" dirty="0">
                <a:latin typeface="Arial"/>
              </a:rPr>
              <a:t>‘</a:t>
            </a:r>
            <a:r>
              <a:rPr lang="en-GB" sz="1400" b="1" dirty="0">
                <a:latin typeface="Trebuchet MS" charset="0"/>
              </a:rPr>
              <a:t>free to use</a:t>
            </a:r>
            <a:r>
              <a:rPr lang="ja-JP" altLang="en-GB" sz="1400" b="1" dirty="0">
                <a:latin typeface="Arial"/>
              </a:rPr>
              <a:t>’</a:t>
            </a:r>
            <a:r>
              <a:rPr lang="en-GB" sz="1400" b="1" dirty="0">
                <a:latin typeface="Trebuchet MS" charset="0"/>
              </a:rPr>
              <a:t>, why </a:t>
            </a:r>
            <a:r>
              <a:rPr lang="en-GB" sz="1400" b="1" dirty="0" err="1">
                <a:latin typeface="Trebuchet MS" charset="0"/>
              </a:rPr>
              <a:t>shouldn</a:t>
            </a:r>
            <a:r>
              <a:rPr lang="ja-JP" altLang="en-GB" sz="1400" b="1" dirty="0">
                <a:latin typeface="Arial"/>
              </a:rPr>
              <a:t>’</a:t>
            </a:r>
            <a:r>
              <a:rPr lang="en-GB" sz="1400" b="1" dirty="0">
                <a:latin typeface="Trebuchet MS" charset="0"/>
              </a:rPr>
              <a:t>t two note clusters, 	three note clusters, four note clusters... also be free to use?  At 	what point does </a:t>
            </a:r>
            <a:r>
              <a:rPr lang="ja-JP" altLang="en-GB" sz="1400" b="1" dirty="0">
                <a:latin typeface="Arial"/>
              </a:rPr>
              <a:t>‘</a:t>
            </a:r>
            <a:r>
              <a:rPr lang="en-GB" sz="1400" b="1" dirty="0">
                <a:latin typeface="Trebuchet MS" charset="0"/>
              </a:rPr>
              <a:t>ownership</a:t>
            </a:r>
            <a:r>
              <a:rPr lang="ja-JP" altLang="en-GB" sz="1400" b="1" dirty="0">
                <a:latin typeface="Arial"/>
              </a:rPr>
              <a:t>’</a:t>
            </a:r>
            <a:r>
              <a:rPr lang="en-GB" sz="1400" b="1" dirty="0">
                <a:latin typeface="Trebuchet MS" charset="0"/>
              </a:rPr>
              <a:t> of a note pattern make sense?</a:t>
            </a:r>
          </a:p>
          <a:p>
            <a:pPr marL="268288" indent="-268288">
              <a:buFontTx/>
              <a:buChar char="•"/>
              <a:tabLst>
                <a:tab pos="447675" algn="l"/>
              </a:tabLst>
            </a:pPr>
            <a:r>
              <a:rPr lang="en-GB" sz="1400" b="1" dirty="0">
                <a:latin typeface="Trebuchet MS" charset="0"/>
              </a:rPr>
              <a:t>And in a more general sense, who can claim that they are the 	inventor</a:t>
            </a:r>
            <a:r>
              <a:rPr lang="ja-JP" altLang="en-GB" sz="1400" b="1" dirty="0">
                <a:latin typeface="Arial"/>
              </a:rPr>
              <a:t>’</a:t>
            </a:r>
            <a:r>
              <a:rPr lang="en-GB" sz="1400" b="1" dirty="0">
                <a:latin typeface="Trebuchet MS" charset="0"/>
              </a:rPr>
              <a:t> or </a:t>
            </a:r>
            <a:r>
              <a:rPr lang="ja-JP" altLang="en-GB" sz="1400" b="1" dirty="0">
                <a:latin typeface="Arial"/>
              </a:rPr>
              <a:t>‘</a:t>
            </a:r>
            <a:r>
              <a:rPr lang="en-GB" sz="1400" b="1" dirty="0">
                <a:latin typeface="Trebuchet MS" charset="0"/>
              </a:rPr>
              <a:t>originator</a:t>
            </a:r>
            <a:r>
              <a:rPr lang="ja-JP" altLang="en-GB" sz="1400" b="1" dirty="0">
                <a:latin typeface="Arial"/>
              </a:rPr>
              <a:t>’</a:t>
            </a:r>
            <a:r>
              <a:rPr lang="en-GB" sz="1400" b="1" dirty="0">
                <a:latin typeface="Trebuchet MS" charset="0"/>
              </a:rPr>
              <a:t> of any idea, and on what basis can that 	claim legitimately be made?</a:t>
            </a:r>
          </a:p>
          <a:p>
            <a:pPr marL="268288" indent="-268288">
              <a:buFontTx/>
              <a:buChar char="•"/>
              <a:tabLst>
                <a:tab pos="447675" algn="l"/>
              </a:tabLst>
            </a:pPr>
            <a:r>
              <a:rPr lang="en-GB" sz="1400" b="1" dirty="0">
                <a:latin typeface="Trebuchet MS" charset="0"/>
              </a:rPr>
              <a:t>This activity is enlivened by having the two songs available for 	everyone to listen to!</a:t>
            </a:r>
            <a:endParaRPr lang="en-GB" sz="800" b="1" dirty="0">
              <a:latin typeface="Trebuchet MS" charset="0"/>
            </a:endParaRPr>
          </a:p>
        </p:txBody>
      </p:sp>
      <p:sp>
        <p:nvSpPr>
          <p:cNvPr id="17467" name="Text Box 59"/>
          <p:cNvSpPr txBox="1">
            <a:spLocks noChangeArrowheads="1"/>
          </p:cNvSpPr>
          <p:nvPr/>
        </p:nvSpPr>
        <p:spPr bwMode="auto">
          <a:xfrm>
            <a:off x="6316663" y="9569450"/>
            <a:ext cx="36353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14</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8"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60738"/>
            <a:ext cx="41910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7650" name="Text Box 2"/>
          <p:cNvSpPr txBox="1">
            <a:spLocks noChangeArrowheads="1"/>
          </p:cNvSpPr>
          <p:nvPr/>
        </p:nvSpPr>
        <p:spPr bwMode="auto">
          <a:xfrm>
            <a:off x="744538" y="304800"/>
            <a:ext cx="53879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a:solidFill>
                  <a:srgbClr val="7979A5"/>
                </a:solidFill>
                <a:latin typeface="Trebuchet MS" charset="0"/>
              </a:rPr>
              <a:t>1,000 things you can do with a brick</a:t>
            </a:r>
            <a:endParaRPr lang="en-GB" b="1" i="1">
              <a:solidFill>
                <a:srgbClr val="7979A5"/>
              </a:solidFill>
              <a:latin typeface="Trebuchet MS" charset="0"/>
            </a:endParaRPr>
          </a:p>
        </p:txBody>
      </p:sp>
      <p:sp>
        <p:nvSpPr>
          <p:cNvPr id="27651" name="Text Box 3"/>
          <p:cNvSpPr txBox="1">
            <a:spLocks noChangeArrowheads="1"/>
          </p:cNvSpPr>
          <p:nvPr/>
        </p:nvSpPr>
        <p:spPr bwMode="auto">
          <a:xfrm>
            <a:off x="279400" y="968375"/>
            <a:ext cx="6286500" cy="9525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dirty="0">
                <a:latin typeface="Trebuchet MS" charset="0"/>
              </a:rPr>
              <a:t>A widely-used psychometric test is to take a familiar object – such as a safety pin, a pencil or a brick – and to invite learners to write down as many uses of the object as they can. The first of these activities is to do just that; the second tackles the problem in a much more powerful way.</a:t>
            </a:r>
            <a:endParaRPr lang="en-GB" sz="1400" b="1" i="1" dirty="0">
              <a:latin typeface="Trebuchet MS" charset="0"/>
            </a:endParaRPr>
          </a:p>
        </p:txBody>
      </p:sp>
      <p:sp>
        <p:nvSpPr>
          <p:cNvPr id="27652" name="Text Box 4"/>
          <p:cNvSpPr txBox="1">
            <a:spLocks noChangeArrowheads="1"/>
          </p:cNvSpPr>
          <p:nvPr/>
        </p:nvSpPr>
        <p:spPr bwMode="auto">
          <a:xfrm>
            <a:off x="304800" y="2209800"/>
            <a:ext cx="6248400" cy="92392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Lst>
              <a:defRPr sz="2400">
                <a:solidFill>
                  <a:schemeClr val="tx1"/>
                </a:solidFill>
                <a:latin typeface="Times New Roman" charset="0"/>
                <a:ea typeface="ＭＳ Ｐゴシック" charset="0"/>
              </a:defRPr>
            </a:lvl1pPr>
            <a:lvl2pPr>
              <a:tabLst>
                <a:tab pos="571500" algn="l"/>
              </a:tabLst>
              <a:defRPr sz="2400">
                <a:solidFill>
                  <a:schemeClr val="tx1"/>
                </a:solidFill>
                <a:latin typeface="Times New Roman" charset="0"/>
                <a:ea typeface="ＭＳ Ｐゴシック" charset="0"/>
              </a:defRPr>
            </a:lvl2pPr>
            <a:lvl3pPr>
              <a:tabLst>
                <a:tab pos="571500" algn="l"/>
              </a:tabLst>
              <a:defRPr sz="2400">
                <a:solidFill>
                  <a:schemeClr val="tx1"/>
                </a:solidFill>
                <a:latin typeface="Times New Roman" charset="0"/>
                <a:ea typeface="ＭＳ Ｐゴシック" charset="0"/>
              </a:defRPr>
            </a:lvl3pPr>
            <a:lvl4pPr>
              <a:tabLst>
                <a:tab pos="571500" algn="l"/>
              </a:tabLst>
              <a:defRPr sz="2400">
                <a:solidFill>
                  <a:schemeClr val="tx1"/>
                </a:solidFill>
                <a:latin typeface="Times New Roman" charset="0"/>
                <a:ea typeface="ＭＳ Ｐゴシック" charset="0"/>
              </a:defRPr>
            </a:lvl4pPr>
            <a:lvl5pPr>
              <a:tabLst>
                <a:tab pos="5715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Lst>
              <a:defRPr sz="2400">
                <a:solidFill>
                  <a:schemeClr val="tx1"/>
                </a:solidFill>
                <a:latin typeface="Times New Roman" charset="0"/>
                <a:ea typeface="ＭＳ Ｐゴシック" charset="0"/>
              </a:defRPr>
            </a:lvl9pPr>
          </a:lstStyle>
          <a:p>
            <a:pPr algn="ctr"/>
            <a:r>
              <a:rPr lang="en-GB" sz="1600" b="1">
                <a:solidFill>
                  <a:srgbClr val="FF0000"/>
                </a:solidFill>
                <a:latin typeface="Trebuchet MS" charset="0"/>
              </a:rPr>
              <a:t>Activity 1</a:t>
            </a:r>
          </a:p>
          <a:p>
            <a:pPr algn="ctr"/>
            <a:endParaRPr lang="en-GB" sz="1000" b="1">
              <a:solidFill>
                <a:srgbClr val="FF0000"/>
              </a:solidFill>
              <a:latin typeface="Trebuchet MS" charset="0"/>
            </a:endParaRPr>
          </a:p>
          <a:p>
            <a:pPr algn="ctr"/>
            <a:r>
              <a:rPr lang="en-GB" sz="1400" b="1">
                <a:solidFill>
                  <a:srgbClr val="FF0000"/>
                </a:solidFill>
                <a:latin typeface="Trebuchet MS" charset="0"/>
              </a:rPr>
              <a:t>Your task is to write down, in 3 minutes</a:t>
            </a:r>
            <a:r>
              <a:rPr lang="en-GB" sz="1400" b="1" i="1">
                <a:solidFill>
                  <a:srgbClr val="FF0000"/>
                </a:solidFill>
                <a:latin typeface="Trebuchet MS" charset="0"/>
              </a:rPr>
              <a:t>, </a:t>
            </a:r>
            <a:r>
              <a:rPr lang="en-GB" sz="1400" b="1">
                <a:solidFill>
                  <a:srgbClr val="FF0000"/>
                </a:solidFill>
                <a:latin typeface="Trebuchet MS" charset="0"/>
              </a:rPr>
              <a:t>as many different uses that you can think of for a </a:t>
            </a:r>
            <a:r>
              <a:rPr lang="en-GB" sz="1400" b="1" i="1">
                <a:solidFill>
                  <a:srgbClr val="FF0000"/>
                </a:solidFill>
                <a:latin typeface="Trebuchet MS" charset="0"/>
              </a:rPr>
              <a:t>brick</a:t>
            </a:r>
            <a:r>
              <a:rPr lang="en-GB" sz="1400" b="1">
                <a:solidFill>
                  <a:srgbClr val="FF0000"/>
                </a:solidFill>
                <a:latin typeface="Trebuchet MS" charset="0"/>
              </a:rPr>
              <a:t>.</a:t>
            </a:r>
            <a:endParaRPr lang="en-GB" sz="1600" b="1">
              <a:solidFill>
                <a:srgbClr val="FF0000"/>
              </a:solidFill>
              <a:latin typeface="Trebuchet MS" charset="0"/>
            </a:endParaRPr>
          </a:p>
        </p:txBody>
      </p:sp>
      <p:sp>
        <p:nvSpPr>
          <p:cNvPr id="27667" name="Text Box 19"/>
          <p:cNvSpPr txBox="1">
            <a:spLocks noChangeArrowheads="1"/>
          </p:cNvSpPr>
          <p:nvPr/>
        </p:nvSpPr>
        <p:spPr bwMode="auto">
          <a:xfrm>
            <a:off x="304800" y="5559425"/>
            <a:ext cx="6248400" cy="329321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Lst>
              <a:defRPr sz="2400">
                <a:solidFill>
                  <a:schemeClr val="tx1"/>
                </a:solidFill>
                <a:latin typeface="Times New Roman" charset="0"/>
                <a:ea typeface="ＭＳ Ｐゴシック" charset="0"/>
              </a:defRPr>
            </a:lvl1pPr>
            <a:lvl2pPr>
              <a:tabLst>
                <a:tab pos="571500" algn="l"/>
              </a:tabLst>
              <a:defRPr sz="2400">
                <a:solidFill>
                  <a:schemeClr val="tx1"/>
                </a:solidFill>
                <a:latin typeface="Times New Roman" charset="0"/>
                <a:ea typeface="ＭＳ Ｐゴシック" charset="0"/>
              </a:defRPr>
            </a:lvl2pPr>
            <a:lvl3pPr>
              <a:tabLst>
                <a:tab pos="571500" algn="l"/>
              </a:tabLst>
              <a:defRPr sz="2400">
                <a:solidFill>
                  <a:schemeClr val="tx1"/>
                </a:solidFill>
                <a:latin typeface="Times New Roman" charset="0"/>
                <a:ea typeface="ＭＳ Ｐゴシック" charset="0"/>
              </a:defRPr>
            </a:lvl3pPr>
            <a:lvl4pPr>
              <a:tabLst>
                <a:tab pos="571500" algn="l"/>
              </a:tabLst>
              <a:defRPr sz="2400">
                <a:solidFill>
                  <a:schemeClr val="tx1"/>
                </a:solidFill>
                <a:latin typeface="Times New Roman" charset="0"/>
                <a:ea typeface="ＭＳ Ｐゴシック" charset="0"/>
              </a:defRPr>
            </a:lvl4pPr>
            <a:lvl5pPr>
              <a:tabLst>
                <a:tab pos="5715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Activity 2</a:t>
            </a:r>
          </a:p>
          <a:p>
            <a:pPr algn="ctr"/>
            <a:endParaRPr lang="en-GB" sz="1000" b="1" dirty="0">
              <a:solidFill>
                <a:srgbClr val="FF0000"/>
              </a:solidFill>
              <a:latin typeface="Trebuchet MS" charset="0"/>
            </a:endParaRPr>
          </a:p>
          <a:p>
            <a:pPr marL="285750" indent="-285750">
              <a:buFontTx/>
              <a:buChar char="•"/>
              <a:tabLst>
                <a:tab pos="546100" algn="l"/>
              </a:tabLst>
            </a:pPr>
            <a:r>
              <a:rPr lang="en-GB" sz="1400" b="1" dirty="0">
                <a:solidFill>
                  <a:srgbClr val="FF0000"/>
                </a:solidFill>
                <a:latin typeface="Trebuchet MS" charset="0"/>
              </a:rPr>
              <a:t>Look at the picture of the brick carefully.</a:t>
            </a:r>
          </a:p>
          <a:p>
            <a:pPr marL="285750" indent="-285750">
              <a:buFontTx/>
              <a:buChar char="•"/>
              <a:tabLst>
                <a:tab pos="546100" algn="l"/>
              </a:tabLst>
            </a:pPr>
            <a:r>
              <a:rPr lang="en-GB" sz="1400" b="1" dirty="0">
                <a:solidFill>
                  <a:srgbClr val="FF0000"/>
                </a:solidFill>
                <a:latin typeface="Trebuchet MS" charset="0"/>
              </a:rPr>
              <a:t>Individually and in silence, make as long a list as you can of ways in 	which you would </a:t>
            </a:r>
            <a:r>
              <a:rPr lang="en-GB" sz="1400" b="1" i="1" dirty="0">
                <a:solidFill>
                  <a:srgbClr val="FF0000"/>
                </a:solidFill>
                <a:latin typeface="Trebuchet MS" charset="0"/>
              </a:rPr>
              <a:t>describe </a:t>
            </a:r>
            <a:r>
              <a:rPr lang="en-GB" sz="1400" b="1" dirty="0">
                <a:solidFill>
                  <a:srgbClr val="FF0000"/>
                </a:solidFill>
                <a:latin typeface="Trebuchet MS" charset="0"/>
              </a:rPr>
              <a:t>the brick. If you wish, you may 		construct this list in the form of a mind-map.</a:t>
            </a:r>
          </a:p>
          <a:p>
            <a:pPr marL="285750" indent="-285750">
              <a:buFont typeface="Wingdings" charset="2"/>
              <a:buChar char="§"/>
              <a:tabLst>
                <a:tab pos="546100" algn="l"/>
              </a:tabLst>
            </a:pPr>
            <a:r>
              <a:rPr lang="en-GB" sz="1400" b="1" dirty="0">
                <a:solidFill>
                  <a:srgbClr val="FF0000"/>
                </a:solidFill>
                <a:latin typeface="Trebuchet MS" charset="0"/>
              </a:rPr>
              <a:t>Then, in groups of about six, share your individual lists to compile a 	collective list.</a:t>
            </a:r>
          </a:p>
          <a:p>
            <a:pPr marL="285750" indent="-285750">
              <a:buFont typeface="Wingdings" charset="2"/>
              <a:buChar char="§"/>
              <a:tabLst>
                <a:tab pos="546100" algn="l"/>
              </a:tabLst>
            </a:pPr>
            <a:r>
              <a:rPr lang="en-GB" sz="1400" b="1" dirty="0">
                <a:solidFill>
                  <a:srgbClr val="FF0000"/>
                </a:solidFill>
                <a:latin typeface="Trebuchet MS" charset="0"/>
              </a:rPr>
              <a:t> For </a:t>
            </a:r>
            <a:r>
              <a:rPr lang="en-GB" sz="1400" b="1" i="1" dirty="0">
                <a:solidFill>
                  <a:srgbClr val="FF0000"/>
                </a:solidFill>
                <a:latin typeface="Trebuchet MS" charset="0"/>
              </a:rPr>
              <a:t>each</a:t>
            </a:r>
            <a:r>
              <a:rPr lang="en-GB" sz="1400" b="1" dirty="0">
                <a:solidFill>
                  <a:srgbClr val="FF0000"/>
                </a:solidFill>
                <a:latin typeface="Trebuchet MS" charset="0"/>
              </a:rPr>
              <a:t> of the attributes on the collective list, write down as many 	answers as you can to the question </a:t>
            </a:r>
            <a:r>
              <a:rPr lang="ja-JP" altLang="en-GB" sz="1400" b="1" dirty="0">
                <a:solidFill>
                  <a:srgbClr val="FF0000"/>
                </a:solidFill>
                <a:latin typeface="Arial"/>
              </a:rPr>
              <a:t>“</a:t>
            </a:r>
            <a:r>
              <a:rPr lang="en-GB" sz="1400" b="1" dirty="0">
                <a:solidFill>
                  <a:srgbClr val="FF0000"/>
                </a:solidFill>
                <a:latin typeface="Trebuchet MS" charset="0"/>
              </a:rPr>
              <a:t>What else can I use this 	attribute for?</a:t>
            </a:r>
            <a:r>
              <a:rPr lang="ja-JP" altLang="en-GB" sz="1400" b="1" dirty="0">
                <a:solidFill>
                  <a:srgbClr val="FF0000"/>
                </a:solidFill>
                <a:latin typeface="Arial"/>
              </a:rPr>
              <a:t>”</a:t>
            </a:r>
            <a:r>
              <a:rPr lang="en-GB" sz="1400" b="1" dirty="0">
                <a:solidFill>
                  <a:srgbClr val="FF0000"/>
                </a:solidFill>
                <a:latin typeface="Trebuchet MS" charset="0"/>
              </a:rPr>
              <a:t>.</a:t>
            </a:r>
          </a:p>
          <a:p>
            <a:pPr marL="285750" indent="-285750">
              <a:buFont typeface="Wingdings" charset="2"/>
              <a:buChar char="§"/>
              <a:tabLst>
                <a:tab pos="546100" algn="l"/>
              </a:tabLst>
            </a:pPr>
            <a:r>
              <a:rPr lang="en-GB" sz="1400" b="1" dirty="0">
                <a:solidFill>
                  <a:srgbClr val="FF0000"/>
                </a:solidFill>
                <a:latin typeface="Trebuchet MS" charset="0"/>
              </a:rPr>
              <a:t> What ideas does this generate as regards how you might use a brick?</a:t>
            </a:r>
          </a:p>
          <a:p>
            <a:pPr marL="285750" indent="-285750">
              <a:buFont typeface="Wingdings" charset="2"/>
              <a:buChar char="§"/>
              <a:tabLst>
                <a:tab pos="546100" algn="l"/>
              </a:tabLst>
            </a:pPr>
            <a:r>
              <a:rPr lang="en-GB" sz="1400" b="1" dirty="0">
                <a:solidFill>
                  <a:srgbClr val="FF0000"/>
                </a:solidFill>
                <a:latin typeface="Trebuchet MS" charset="0"/>
              </a:rPr>
              <a:t> How many ideas did you and your team generate?</a:t>
            </a:r>
          </a:p>
          <a:p>
            <a:pPr marL="285750" indent="-285750">
              <a:buFont typeface="Wingdings" charset="2"/>
              <a:buChar char="§"/>
              <a:tabLst>
                <a:tab pos="546100" algn="l"/>
              </a:tabLst>
            </a:pPr>
            <a:r>
              <a:rPr lang="en-GB" sz="1400" b="1" dirty="0">
                <a:solidFill>
                  <a:srgbClr val="FF0000"/>
                </a:solidFill>
                <a:latin typeface="Trebuchet MS" charset="0"/>
              </a:rPr>
              <a:t> How does this number compare to the number of ideas you 		generated in response to Activity 1?</a:t>
            </a:r>
          </a:p>
        </p:txBody>
      </p:sp>
      <p:sp>
        <p:nvSpPr>
          <p:cNvPr id="27674" name="Text Box 26"/>
          <p:cNvSpPr txBox="1">
            <a:spLocks noChangeArrowheads="1"/>
          </p:cNvSpPr>
          <p:nvPr/>
        </p:nvSpPr>
        <p:spPr bwMode="auto">
          <a:xfrm>
            <a:off x="236538" y="9569450"/>
            <a:ext cx="36353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15</a:t>
            </a:r>
          </a:p>
        </p:txBody>
      </p:sp>
      <p:sp>
        <p:nvSpPr>
          <p:cNvPr id="9"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47700" y="304800"/>
            <a:ext cx="5562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GB" b="1">
                <a:solidFill>
                  <a:srgbClr val="7979A5"/>
                </a:solidFill>
                <a:latin typeface="Trebuchet MS" charset="0"/>
              </a:rPr>
              <a:t>1,000 things you can do with a brick</a:t>
            </a:r>
            <a:r>
              <a:rPr lang="en-GB" b="1" i="1">
                <a:solidFill>
                  <a:srgbClr val="7979A5"/>
                </a:solidFill>
                <a:latin typeface="Trebuchet MS" charset="0"/>
              </a:rPr>
              <a:t> </a:t>
            </a:r>
            <a:r>
              <a:rPr lang="en-GB" b="1">
                <a:solidFill>
                  <a:srgbClr val="7979A5"/>
                </a:solidFill>
                <a:latin typeface="Trebuchet MS" charset="0"/>
              </a:rPr>
              <a:t>– Teacher notes</a:t>
            </a:r>
          </a:p>
        </p:txBody>
      </p:sp>
      <p:sp>
        <p:nvSpPr>
          <p:cNvPr id="28679" name="Text Box 7"/>
          <p:cNvSpPr txBox="1">
            <a:spLocks noChangeArrowheads="1"/>
          </p:cNvSpPr>
          <p:nvPr/>
        </p:nvSpPr>
        <p:spPr bwMode="auto">
          <a:xfrm>
            <a:off x="279400" y="1066800"/>
            <a:ext cx="6286500" cy="8620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To give learners an experience of deliberate creativity – having ideas </a:t>
            </a:r>
            <a:r>
              <a:rPr lang="ja-JP" altLang="en-GB" sz="1400" b="1">
                <a:latin typeface="Arial"/>
              </a:rPr>
              <a:t>‘</a:t>
            </a:r>
            <a:r>
              <a:rPr lang="en-GB" sz="1400" b="1">
                <a:latin typeface="Trebuchet MS" charset="0"/>
              </a:rPr>
              <a:t>on demand</a:t>
            </a:r>
            <a:r>
              <a:rPr lang="ja-JP" altLang="en-GB" sz="1400" b="1">
                <a:latin typeface="Arial"/>
              </a:rPr>
              <a:t>’</a:t>
            </a:r>
            <a:r>
              <a:rPr lang="en-GB" sz="1400" b="1">
                <a:latin typeface="Trebuchet MS" charset="0"/>
              </a:rPr>
              <a:t>.</a:t>
            </a:r>
          </a:p>
        </p:txBody>
      </p:sp>
      <p:sp>
        <p:nvSpPr>
          <p:cNvPr id="28680" name="Text Box 8"/>
          <p:cNvSpPr txBox="1">
            <a:spLocks noChangeArrowheads="1"/>
          </p:cNvSpPr>
          <p:nvPr/>
        </p:nvSpPr>
        <p:spPr bwMode="auto">
          <a:xfrm>
            <a:off x="279400" y="2009775"/>
            <a:ext cx="6286500" cy="193899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Key outcomes</a:t>
            </a:r>
          </a:p>
          <a:p>
            <a:endParaRPr lang="en-GB" sz="800" b="1" dirty="0">
              <a:solidFill>
                <a:schemeClr val="accent2"/>
              </a:solidFill>
              <a:latin typeface="Trebuchet MS" charset="0"/>
            </a:endParaRPr>
          </a:p>
          <a:p>
            <a:pPr marL="265113" indent="-265113">
              <a:buFontTx/>
              <a:buChar char="•"/>
              <a:tabLst>
                <a:tab pos="441325" algn="l"/>
              </a:tabLst>
            </a:pPr>
            <a:r>
              <a:rPr lang="en-GB" sz="1400" b="1" dirty="0">
                <a:latin typeface="Trebuchet MS" charset="0"/>
              </a:rPr>
              <a:t>Successful generation of ideas.</a:t>
            </a:r>
          </a:p>
          <a:p>
            <a:pPr marL="265113" indent="-265113">
              <a:buFontTx/>
              <a:buChar char="•"/>
              <a:tabLst>
                <a:tab pos="441325" algn="l"/>
              </a:tabLst>
            </a:pPr>
            <a:r>
              <a:rPr lang="en-GB" sz="1400" b="1" dirty="0">
                <a:latin typeface="Trebuchet MS" charset="0"/>
              </a:rPr>
              <a:t>Recognition of the importance of careful observation.</a:t>
            </a:r>
          </a:p>
          <a:p>
            <a:pPr marL="265113" indent="-265113">
              <a:buFontTx/>
              <a:buChar char="•"/>
              <a:tabLst>
                <a:tab pos="441325" algn="l"/>
              </a:tabLst>
            </a:pPr>
            <a:r>
              <a:rPr lang="en-GB" sz="1400" b="1" dirty="0">
                <a:latin typeface="Trebuchet MS" charset="0"/>
              </a:rPr>
              <a:t>Recognition that the perception of a group is significantly more 	powerful than the perception of the individual.</a:t>
            </a:r>
          </a:p>
          <a:p>
            <a:pPr marL="265113" indent="-265113">
              <a:buFontTx/>
              <a:buChar char="•"/>
              <a:tabLst>
                <a:tab pos="441325" algn="l"/>
              </a:tabLst>
            </a:pPr>
            <a:r>
              <a:rPr lang="en-GB" sz="1400" b="1" dirty="0">
                <a:latin typeface="Trebuchet MS" charset="0"/>
              </a:rPr>
              <a:t>Recognition of the importance of listening carefully to others.</a:t>
            </a:r>
          </a:p>
          <a:p>
            <a:pPr marL="265113" indent="-265113">
              <a:buFontTx/>
              <a:buChar char="•"/>
              <a:tabLst>
                <a:tab pos="441325" algn="l"/>
              </a:tabLst>
            </a:pPr>
            <a:r>
              <a:rPr lang="en-GB" sz="1400" b="1" dirty="0">
                <a:latin typeface="Trebuchet MS" charset="0"/>
              </a:rPr>
              <a:t>Recognition that the creative power of a group is much greater than 	the creative power of an individual.</a:t>
            </a:r>
          </a:p>
        </p:txBody>
      </p:sp>
      <p:sp>
        <p:nvSpPr>
          <p:cNvPr id="28681" name="Text Box 9"/>
          <p:cNvSpPr txBox="1">
            <a:spLocks noChangeArrowheads="1"/>
          </p:cNvSpPr>
          <p:nvPr/>
        </p:nvSpPr>
        <p:spPr bwMode="auto">
          <a:xfrm>
            <a:off x="285750" y="4038600"/>
            <a:ext cx="6286500" cy="53860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800" b="1" dirty="0">
              <a:latin typeface="Trebuchet MS" charset="0"/>
            </a:endParaRPr>
          </a:p>
          <a:p>
            <a:pPr marL="265113" indent="-265113">
              <a:buFontTx/>
              <a:buChar char="•"/>
              <a:tabLst>
                <a:tab pos="441325" algn="l"/>
              </a:tabLst>
            </a:pPr>
            <a:r>
              <a:rPr lang="en-GB" sz="1400" b="1" dirty="0">
                <a:latin typeface="Trebuchet MS" charset="0"/>
              </a:rPr>
              <a:t>Activity 1 is straight-forward – 3 minutes is usually more than 	enough. A score of 10 – 12 ideas is good, above 15 excellent. </a:t>
            </a:r>
          </a:p>
          <a:p>
            <a:pPr marL="265113" indent="-265113">
              <a:buFontTx/>
              <a:buChar char="•"/>
              <a:tabLst>
                <a:tab pos="441325" algn="l"/>
              </a:tabLst>
            </a:pPr>
            <a:r>
              <a:rPr lang="en-GB" sz="1400" b="1" dirty="0">
                <a:latin typeface="Trebuchet MS" charset="0"/>
              </a:rPr>
              <a:t>The objective of the first part of Activity 2 is to be as observant as 	possible, to notice things. Most bricks, for example, are hard, have 	sharp edges, have </a:t>
            </a:r>
            <a:r>
              <a:rPr lang="ja-JP" altLang="en-GB" sz="1400" b="1" dirty="0">
                <a:latin typeface="Arial"/>
              </a:rPr>
              <a:t>‘</a:t>
            </a:r>
            <a:r>
              <a:rPr lang="en-GB" sz="1400" b="1" dirty="0">
                <a:latin typeface="Trebuchet MS" charset="0"/>
              </a:rPr>
              <a:t>pointy corners</a:t>
            </a:r>
            <a:r>
              <a:rPr lang="ja-JP" altLang="en-GB" sz="1400" b="1" dirty="0">
                <a:latin typeface="Arial"/>
              </a:rPr>
              <a:t>’</a:t>
            </a:r>
            <a:r>
              <a:rPr lang="en-GB" sz="1400" b="1" dirty="0">
                <a:latin typeface="Trebuchet MS" charset="0"/>
              </a:rPr>
              <a:t>, are pink or red in colour, have 	economic value...  The learners may benefit from being asked 	questions such as </a:t>
            </a:r>
            <a:r>
              <a:rPr lang="ja-JP" altLang="en-GB" sz="1400" b="1" dirty="0">
                <a:latin typeface="Arial"/>
              </a:rPr>
              <a:t>‘</a:t>
            </a:r>
            <a:r>
              <a:rPr lang="en-GB" sz="1400" b="1" dirty="0">
                <a:latin typeface="Trebuchet MS" charset="0"/>
              </a:rPr>
              <a:t>how big is it?</a:t>
            </a:r>
            <a:r>
              <a:rPr lang="ja-JP" altLang="en-GB" sz="1400" b="1" dirty="0">
                <a:latin typeface="Arial"/>
              </a:rPr>
              <a:t>’</a:t>
            </a:r>
            <a:r>
              <a:rPr lang="en-GB" sz="1400" b="1" dirty="0">
                <a:latin typeface="Trebuchet MS" charset="0"/>
              </a:rPr>
              <a:t>, </a:t>
            </a:r>
            <a:r>
              <a:rPr lang="ja-JP" altLang="en-GB" sz="1400" b="1" dirty="0">
                <a:latin typeface="Arial"/>
              </a:rPr>
              <a:t>‘</a:t>
            </a:r>
            <a:r>
              <a:rPr lang="en-GB" sz="1400" b="1" dirty="0">
                <a:latin typeface="Trebuchet MS" charset="0"/>
              </a:rPr>
              <a:t>what colour is it?</a:t>
            </a:r>
            <a:r>
              <a:rPr lang="ja-JP" altLang="en-GB" sz="1400" b="1" dirty="0">
                <a:latin typeface="Arial"/>
              </a:rPr>
              <a:t>’</a:t>
            </a:r>
            <a:r>
              <a:rPr lang="en-GB" sz="1400" b="1" dirty="0">
                <a:latin typeface="Trebuchet MS" charset="0"/>
              </a:rPr>
              <a:t>...</a:t>
            </a:r>
          </a:p>
          <a:p>
            <a:pPr marL="265113" indent="-265113">
              <a:buFontTx/>
              <a:buChar char="•"/>
              <a:tabLst>
                <a:tab pos="441325" algn="l"/>
              </a:tabLst>
            </a:pPr>
            <a:r>
              <a:rPr lang="en-GB" sz="1400" b="1" dirty="0">
                <a:latin typeface="Trebuchet MS" charset="0"/>
              </a:rPr>
              <a:t>Once people notice that the brick is pink, the question </a:t>
            </a:r>
            <a:r>
              <a:rPr lang="ja-JP" altLang="en-GB" sz="1400" b="1" dirty="0">
                <a:latin typeface="Arial"/>
              </a:rPr>
              <a:t>‘</a:t>
            </a:r>
            <a:r>
              <a:rPr lang="en-GB" sz="1400" b="1" dirty="0">
                <a:latin typeface="Trebuchet MS" charset="0"/>
              </a:rPr>
              <a:t>what else 	can I use the property of </a:t>
            </a:r>
            <a:r>
              <a:rPr lang="ja-JP" altLang="en-GB" sz="1400" b="1" dirty="0">
                <a:latin typeface="Arial"/>
              </a:rPr>
              <a:t>‘</a:t>
            </a:r>
            <a:r>
              <a:rPr lang="en-GB" sz="1400" b="1" dirty="0">
                <a:latin typeface="Trebuchet MS" charset="0"/>
              </a:rPr>
              <a:t>pinkness</a:t>
            </a:r>
            <a:r>
              <a:rPr lang="ja-JP" altLang="en-GB" sz="1400" b="1" dirty="0">
                <a:latin typeface="Arial"/>
              </a:rPr>
              <a:t>’</a:t>
            </a:r>
            <a:r>
              <a:rPr lang="en-GB" sz="1400" b="1" dirty="0">
                <a:latin typeface="Trebuchet MS" charset="0"/>
              </a:rPr>
              <a:t> for? could well trigger </a:t>
            </a:r>
            <a:r>
              <a:rPr lang="ja-JP" altLang="en-GB" sz="1400" b="1" dirty="0">
                <a:latin typeface="Arial"/>
              </a:rPr>
              <a:t>‘</a:t>
            </a:r>
            <a:r>
              <a:rPr lang="en-GB" sz="1400" b="1" dirty="0">
                <a:latin typeface="Trebuchet MS" charset="0"/>
              </a:rPr>
              <a:t>as a 	pigment</a:t>
            </a:r>
            <a:r>
              <a:rPr lang="ja-JP" altLang="en-GB" sz="1400" b="1" dirty="0">
                <a:latin typeface="Arial"/>
              </a:rPr>
              <a:t>’</a:t>
            </a:r>
            <a:r>
              <a:rPr lang="en-GB" sz="1400" b="1" dirty="0">
                <a:latin typeface="Trebuchet MS" charset="0"/>
              </a:rPr>
              <a:t>. That</a:t>
            </a:r>
            <a:r>
              <a:rPr lang="ja-JP" altLang="en-GB" sz="1400" b="1" dirty="0">
                <a:latin typeface="Arial"/>
              </a:rPr>
              <a:t>’</a:t>
            </a:r>
            <a:r>
              <a:rPr lang="en-GB" sz="1400" b="1" dirty="0">
                <a:latin typeface="Trebuchet MS" charset="0"/>
              </a:rPr>
              <a:t>s how you can use a brick to restore an old master 	painting:  if you grind a brick to dust, the pink powder than can be 	suspended on oil to act as a paint of just the right colour for flesh 	tones. How else can I use the property of </a:t>
            </a:r>
            <a:r>
              <a:rPr lang="ja-JP" altLang="en-GB" sz="1400" b="1" dirty="0">
                <a:latin typeface="Arial"/>
              </a:rPr>
              <a:t>‘</a:t>
            </a:r>
            <a:r>
              <a:rPr lang="en-GB" sz="1400" b="1" dirty="0">
                <a:latin typeface="Trebuchet MS" charset="0"/>
              </a:rPr>
              <a:t>economic value</a:t>
            </a:r>
            <a:r>
              <a:rPr lang="ja-JP" altLang="en-GB" sz="1400" b="1" dirty="0">
                <a:latin typeface="Arial"/>
              </a:rPr>
              <a:t>’</a:t>
            </a:r>
            <a:r>
              <a:rPr lang="en-GB" sz="1400" b="1" dirty="0">
                <a:latin typeface="Trebuchet MS" charset="0"/>
              </a:rPr>
              <a:t>? As a 	means of exchange – I could use bricks as currency. Especially if 	they</a:t>
            </a:r>
            <a:r>
              <a:rPr lang="ja-JP" altLang="en-GB" sz="1400" b="1" dirty="0">
                <a:latin typeface="Arial"/>
              </a:rPr>
              <a:t>’</a:t>
            </a:r>
            <a:r>
              <a:rPr lang="en-GB" sz="1400" b="1" dirty="0">
                <a:latin typeface="Trebuchet MS" charset="0"/>
              </a:rPr>
              <a:t>re made of gold, not clay...</a:t>
            </a:r>
          </a:p>
          <a:p>
            <a:pPr marL="265113" indent="-265113">
              <a:buFontTx/>
              <a:buChar char="•"/>
              <a:tabLst>
                <a:tab pos="441325" algn="l"/>
              </a:tabLst>
            </a:pPr>
            <a:r>
              <a:rPr lang="en-GB" sz="1400" b="1" dirty="0">
                <a:latin typeface="Trebuchet MS" charset="0"/>
              </a:rPr>
              <a:t>Overall, the learners should discover that they generate many, many 	more ideas in Activity 2 as compared to Activity 1. This leads to 	a very important message concerning how to have ideas 		deliberately: don</a:t>
            </a:r>
            <a:r>
              <a:rPr lang="ja-JP" altLang="en-GB" sz="1400" b="1" dirty="0">
                <a:latin typeface="Arial"/>
              </a:rPr>
              <a:t>’</a:t>
            </a:r>
            <a:r>
              <a:rPr lang="en-GB" sz="1400" b="1" dirty="0">
                <a:latin typeface="Trebuchet MS" charset="0"/>
              </a:rPr>
              <a:t>t guess or work in a vacuum, as in Activity 1 – 	rather, describe as carefully as you can what happens now (in this 	case, this comes down to describing a brick), and then ask 		questions like </a:t>
            </a:r>
            <a:r>
              <a:rPr lang="ja-JP" altLang="en-GB" sz="1400" b="1" dirty="0">
                <a:latin typeface="Arial"/>
              </a:rPr>
              <a:t>“</a:t>
            </a:r>
            <a:r>
              <a:rPr lang="en-GB" sz="1400" b="1" dirty="0">
                <a:latin typeface="Trebuchet MS" charset="0"/>
              </a:rPr>
              <a:t>What else can I use [this] for?</a:t>
            </a:r>
            <a:r>
              <a:rPr lang="ja-JP" altLang="en-GB" sz="1400" b="1" dirty="0">
                <a:latin typeface="Arial"/>
              </a:rPr>
              <a:t>”</a:t>
            </a:r>
            <a:r>
              <a:rPr lang="en-GB" sz="1400" b="1" dirty="0">
                <a:latin typeface="Trebuchet MS" charset="0"/>
              </a:rPr>
              <a:t> or </a:t>
            </a:r>
            <a:r>
              <a:rPr lang="ja-JP" altLang="en-GB" sz="1400" b="1" dirty="0">
                <a:latin typeface="Arial"/>
              </a:rPr>
              <a:t>“</a:t>
            </a:r>
            <a:r>
              <a:rPr lang="en-GB" sz="1400" b="1" dirty="0">
                <a:latin typeface="Trebuchet MS" charset="0"/>
              </a:rPr>
              <a:t>How might [this] 	be different?</a:t>
            </a:r>
            <a:r>
              <a:rPr lang="ja-JP" altLang="en-GB" sz="1400" b="1" dirty="0">
                <a:latin typeface="Arial"/>
              </a:rPr>
              <a:t>”</a:t>
            </a:r>
            <a:r>
              <a:rPr lang="en-GB" sz="1400" b="1" dirty="0">
                <a:latin typeface="Trebuchet MS" charset="0"/>
              </a:rPr>
              <a:t>.</a:t>
            </a:r>
            <a:endParaRPr lang="en-GB" sz="800" b="1" dirty="0">
              <a:latin typeface="Trebuchet MS" charset="0"/>
            </a:endParaRPr>
          </a:p>
        </p:txBody>
      </p:sp>
      <p:sp>
        <p:nvSpPr>
          <p:cNvPr id="28688" name="Text Box 16"/>
          <p:cNvSpPr txBox="1">
            <a:spLocks noChangeArrowheads="1"/>
          </p:cNvSpPr>
          <p:nvPr/>
        </p:nvSpPr>
        <p:spPr bwMode="auto">
          <a:xfrm>
            <a:off x="6318250" y="9569450"/>
            <a:ext cx="36353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16</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926361" y="304800"/>
            <a:ext cx="499607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dirty="0">
                <a:solidFill>
                  <a:srgbClr val="7979A5"/>
                </a:solidFill>
                <a:latin typeface="Trebuchet MS" charset="0"/>
              </a:rPr>
              <a:t>Yes, you too can have great ideas</a:t>
            </a:r>
          </a:p>
        </p:txBody>
      </p:sp>
      <p:sp>
        <p:nvSpPr>
          <p:cNvPr id="8199" name="Text Box 7"/>
          <p:cNvSpPr txBox="1">
            <a:spLocks noChangeArrowheads="1"/>
          </p:cNvSpPr>
          <p:nvPr/>
        </p:nvSpPr>
        <p:spPr bwMode="auto">
          <a:xfrm>
            <a:off x="838200" y="1295400"/>
            <a:ext cx="1841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600" b="1">
              <a:latin typeface="Trebuchet MS" charset="0"/>
            </a:endParaRPr>
          </a:p>
        </p:txBody>
      </p:sp>
      <p:sp>
        <p:nvSpPr>
          <p:cNvPr id="8200" name="Text Box 8"/>
          <p:cNvSpPr txBox="1">
            <a:spLocks noChangeArrowheads="1"/>
          </p:cNvSpPr>
          <p:nvPr/>
        </p:nvSpPr>
        <p:spPr bwMode="auto">
          <a:xfrm>
            <a:off x="279400" y="914400"/>
            <a:ext cx="6286500" cy="87100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endParaRPr lang="en-GB" sz="1400" b="1" dirty="0">
              <a:latin typeface="Trebuchet MS" charset="0"/>
            </a:endParaRPr>
          </a:p>
          <a:p>
            <a:pPr algn="ctr"/>
            <a:r>
              <a:rPr lang="en-GB" sz="1400" b="1" dirty="0">
                <a:latin typeface="Trebuchet MS" charset="0"/>
              </a:rPr>
              <a:t>Is it possible to have great ideas, ‘on demand’?</a:t>
            </a:r>
          </a:p>
          <a:p>
            <a:pPr algn="ctr"/>
            <a:endParaRPr lang="en-GB" sz="1400" b="1" dirty="0">
              <a:latin typeface="Trebuchet MS" charset="0"/>
            </a:endParaRPr>
          </a:p>
          <a:p>
            <a:pPr algn="ctr"/>
            <a:r>
              <a:rPr lang="en-GB" sz="1400" b="1" dirty="0">
                <a:latin typeface="Trebuchet MS" charset="0"/>
              </a:rPr>
              <a:t>Most people respond to that question with a resounding “NO!”. “Surely,” they say, “to have great ideas, you have to be a creative person!”</a:t>
            </a:r>
          </a:p>
          <a:p>
            <a:pPr algn="ctr"/>
            <a:endParaRPr lang="en-GB" sz="1400" b="1" dirty="0">
              <a:latin typeface="Trebuchet MS" charset="0"/>
            </a:endParaRPr>
          </a:p>
          <a:p>
            <a:pPr algn="ctr"/>
            <a:r>
              <a:rPr lang="en-GB" sz="1400" b="1" dirty="0">
                <a:latin typeface="Trebuchet MS" charset="0"/>
              </a:rPr>
              <a:t>This is wrong. The widely-held belief that only “creative” people can have great ideas is just a myth. Creativity is, in fact, a natural attribute of all human beings, and is a skill everyone can learn, </a:t>
            </a:r>
            <a:r>
              <a:rPr lang="en-GB" sz="1400" b="1">
                <a:latin typeface="Trebuchet MS" charset="0"/>
              </a:rPr>
              <a:t>just as everyone </a:t>
            </a:r>
            <a:r>
              <a:rPr lang="en-GB" sz="1400" b="1" dirty="0">
                <a:latin typeface="Trebuchet MS" charset="0"/>
              </a:rPr>
              <a:t>can learn to ride a bike.</a:t>
            </a:r>
          </a:p>
          <a:p>
            <a:pPr algn="ctr"/>
            <a:endParaRPr lang="en-GB" sz="1400" b="1" dirty="0">
              <a:latin typeface="Trebuchet MS" charset="0"/>
            </a:endParaRPr>
          </a:p>
          <a:p>
            <a:pPr algn="ctr"/>
            <a:r>
              <a:rPr lang="en-GB" sz="1400" b="1" dirty="0">
                <a:latin typeface="Trebuchet MS" charset="0"/>
              </a:rPr>
              <a:t>That</a:t>
            </a:r>
            <a:r>
              <a:rPr lang="ja-JP" altLang="en-GB" sz="1400" b="1" dirty="0">
                <a:latin typeface="Arial"/>
              </a:rPr>
              <a:t>’</a:t>
            </a:r>
            <a:r>
              <a:rPr lang="en-GB" sz="1400" b="1" dirty="0">
                <a:latin typeface="Trebuchet MS" charset="0"/>
              </a:rPr>
              <a:t>s what this Creativity Activity Pack is all about, for it comprises a collection of insights, exercises, activities and experiences which show how to have ideas </a:t>
            </a:r>
            <a:r>
              <a:rPr lang="ja-JP" altLang="en-GB" sz="1400" b="1" dirty="0">
                <a:latin typeface="Arial"/>
              </a:rPr>
              <a:t>‘</a:t>
            </a:r>
            <a:r>
              <a:rPr lang="en-GB" sz="1400" b="1" dirty="0">
                <a:latin typeface="Trebuchet MS" charset="0"/>
              </a:rPr>
              <a:t>on demand</a:t>
            </a:r>
            <a:r>
              <a:rPr lang="ja-JP" altLang="en-GB" sz="1400" b="1" dirty="0">
                <a:latin typeface="Arial"/>
              </a:rPr>
              <a:t>’</a:t>
            </a:r>
            <a:r>
              <a:rPr lang="en-GB" sz="1400" b="1" dirty="0">
                <a:latin typeface="Trebuchet MS" charset="0"/>
              </a:rPr>
              <a:t>. The Creativity Activity Pack is therefore instrumental in enhancing learners</a:t>
            </a:r>
            <a:r>
              <a:rPr lang="ja-JP" altLang="en-GB" sz="1400" b="1" dirty="0">
                <a:latin typeface="Arial"/>
              </a:rPr>
              <a:t>’</a:t>
            </a:r>
            <a:r>
              <a:rPr lang="en-GB" sz="1400" b="1" dirty="0">
                <a:latin typeface="Trebuchet MS" charset="0"/>
              </a:rPr>
              <a:t> key skills of </a:t>
            </a:r>
            <a:r>
              <a:rPr lang="en-GB" sz="1400" b="1" i="1" dirty="0">
                <a:latin typeface="Trebuchet MS" charset="0"/>
              </a:rPr>
              <a:t>communication</a:t>
            </a:r>
            <a:r>
              <a:rPr lang="en-GB" sz="1400" b="1" dirty="0">
                <a:latin typeface="Trebuchet MS" charset="0"/>
              </a:rPr>
              <a:t>, </a:t>
            </a:r>
            <a:r>
              <a:rPr lang="en-GB" sz="1400" b="1" i="1" dirty="0">
                <a:latin typeface="Trebuchet MS" charset="0"/>
              </a:rPr>
              <a:t>working with others</a:t>
            </a:r>
            <a:r>
              <a:rPr lang="en-GB" sz="1400" b="1" dirty="0">
                <a:latin typeface="Trebuchet MS" charset="0"/>
              </a:rPr>
              <a:t>, </a:t>
            </a:r>
            <a:r>
              <a:rPr lang="en-GB" sz="1400" b="1" i="1" dirty="0">
                <a:latin typeface="Trebuchet MS" charset="0"/>
              </a:rPr>
              <a:t>improving own learning and performance</a:t>
            </a:r>
            <a:r>
              <a:rPr lang="en-GB" sz="1400" b="1" dirty="0">
                <a:latin typeface="Trebuchet MS" charset="0"/>
              </a:rPr>
              <a:t>, and – most significantly – </a:t>
            </a:r>
            <a:r>
              <a:rPr lang="en-GB" sz="1400" b="1" i="1" dirty="0">
                <a:latin typeface="Trebuchet MS" charset="0"/>
              </a:rPr>
              <a:t>problem solving</a:t>
            </a:r>
            <a:r>
              <a:rPr lang="en-GB" sz="1400" b="1" dirty="0">
                <a:latin typeface="Trebuchet MS" charset="0"/>
              </a:rPr>
              <a:t>.</a:t>
            </a:r>
          </a:p>
          <a:p>
            <a:pPr algn="ctr"/>
            <a:endParaRPr lang="en-GB" sz="1400" b="1" dirty="0">
              <a:latin typeface="Trebuchet MS" charset="0"/>
            </a:endParaRPr>
          </a:p>
          <a:p>
            <a:pPr algn="ctr"/>
            <a:r>
              <a:rPr lang="en-GB" sz="1400" b="1" dirty="0">
                <a:latin typeface="Trebuchet MS" charset="0"/>
              </a:rPr>
              <a:t>The various activities are designed to be both stretching and fun – stretching so that learners, through a carefully planned series of experiences, can successfully navigate a journey of self-discovery, and fun so that their attention is engaged, their imagination stimulated, and their self-confidence enhanced.</a:t>
            </a:r>
          </a:p>
          <a:p>
            <a:pPr algn="ctr"/>
            <a:endParaRPr lang="en-GB" sz="1400" b="1" dirty="0">
              <a:latin typeface="Trebuchet MS" charset="0"/>
            </a:endParaRPr>
          </a:p>
          <a:p>
            <a:pPr algn="ctr"/>
            <a:r>
              <a:rPr lang="en-GB" sz="1400" b="1" dirty="0">
                <a:latin typeface="Trebuchet MS" charset="0"/>
              </a:rPr>
              <a:t>Teachers too should enjoy orchestrating the activities with their classes. The exercises should not be too constraining, for I trust that teachers will find the exercises as written will act as a stimulant to their own imaginations to embellish the exercises, or to invent great exercises of their own. It would be great to build a library of these resources, so if you would like to share your ideas, please do contact me at dennis@silverbulletmachine.com.</a:t>
            </a:r>
          </a:p>
          <a:p>
            <a:pPr algn="ctr"/>
            <a:endParaRPr lang="en-GB" sz="1400" b="1" dirty="0">
              <a:latin typeface="Trebuchet MS" charset="0"/>
            </a:endParaRPr>
          </a:p>
          <a:p>
            <a:pPr algn="ctr"/>
            <a:endParaRPr lang="en-GB" sz="1400" b="1" dirty="0">
              <a:latin typeface="Trebuchet MS" charset="0"/>
            </a:endParaRPr>
          </a:p>
          <a:p>
            <a:pPr algn="ctr"/>
            <a:r>
              <a:rPr lang="en-GB" sz="1400" b="1" dirty="0">
                <a:latin typeface="Trebuchet MS" charset="0"/>
              </a:rPr>
              <a:t>Dennis Sherwood</a:t>
            </a:r>
          </a:p>
          <a:p>
            <a:pPr algn="ctr"/>
            <a:endParaRPr lang="en-GB" sz="1400" b="1" dirty="0">
              <a:latin typeface="Trebuchet MS" charset="0"/>
            </a:endParaRPr>
          </a:p>
          <a:p>
            <a:pPr algn="ctr"/>
            <a:endParaRPr lang="en-GB" sz="1400" b="1" dirty="0">
              <a:latin typeface="Trebuchet MS" charset="0"/>
            </a:endParaRPr>
          </a:p>
          <a:p>
            <a:pPr algn="ctr"/>
            <a:endParaRPr lang="en-GB" sz="1400" b="1" dirty="0">
              <a:latin typeface="Trebuchet MS" charset="0"/>
            </a:endParaRPr>
          </a:p>
          <a:p>
            <a:pPr algn="ctr"/>
            <a:endParaRPr lang="en-GB" sz="1400" b="1" dirty="0">
              <a:latin typeface="Trebuchet MS" charset="0"/>
            </a:endParaRPr>
          </a:p>
          <a:p>
            <a:pPr algn="ctr"/>
            <a:r>
              <a:rPr lang="en-GB" sz="1400" b="1" dirty="0">
                <a:latin typeface="Trebuchet MS" charset="0"/>
              </a:rPr>
              <a:t> </a:t>
            </a:r>
          </a:p>
        </p:txBody>
      </p:sp>
      <p:sp>
        <p:nvSpPr>
          <p:cNvPr id="6"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795463" y="304800"/>
            <a:ext cx="32654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a:solidFill>
                  <a:srgbClr val="7979A5"/>
                </a:solidFill>
                <a:latin typeface="Trebuchet MS" charset="0"/>
              </a:rPr>
              <a:t>The nine dots puzzle </a:t>
            </a:r>
            <a:endParaRPr lang="en-GB" b="1" i="1">
              <a:solidFill>
                <a:srgbClr val="7979A5"/>
              </a:solidFill>
              <a:latin typeface="Trebuchet MS" charset="0"/>
            </a:endParaRPr>
          </a:p>
        </p:txBody>
      </p:sp>
      <p:sp>
        <p:nvSpPr>
          <p:cNvPr id="18435" name="Text Box 3"/>
          <p:cNvSpPr txBox="1">
            <a:spLocks noChangeArrowheads="1"/>
          </p:cNvSpPr>
          <p:nvPr/>
        </p:nvSpPr>
        <p:spPr bwMode="auto">
          <a:xfrm>
            <a:off x="279400" y="968375"/>
            <a:ext cx="6286500" cy="13779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latin typeface="Trebuchet MS" charset="0"/>
              </a:rPr>
              <a:t>The </a:t>
            </a:r>
            <a:r>
              <a:rPr lang="ja-JP" altLang="en-GB" sz="1400" b="1">
                <a:latin typeface="Arial"/>
              </a:rPr>
              <a:t>‘</a:t>
            </a:r>
            <a:r>
              <a:rPr lang="en-GB" sz="1400" b="1">
                <a:latin typeface="Trebuchet MS" charset="0"/>
              </a:rPr>
              <a:t>nine dots</a:t>
            </a:r>
            <a:r>
              <a:rPr lang="ja-JP" altLang="en-GB" sz="1400" b="1">
                <a:latin typeface="Arial"/>
              </a:rPr>
              <a:t>’</a:t>
            </a:r>
            <a:r>
              <a:rPr lang="en-GB" sz="1400" b="1">
                <a:latin typeface="Trebuchet MS" charset="0"/>
              </a:rPr>
              <a:t> puzzle – how can you join all nine dots in a 3 x 3 array using only four straight lines and without taking your pencil off the paper? – is a familiar puzzle and party game, and is also often found as a psychometric test of creativity.  This activity is a much tougher variant, but rather than tackling it by trial and error, learners should be asked to follow the process, exactly as defined...</a:t>
            </a:r>
            <a:endParaRPr lang="en-GB" sz="1400" b="1" i="1">
              <a:latin typeface="Trebuchet MS" charset="0"/>
            </a:endParaRPr>
          </a:p>
        </p:txBody>
      </p:sp>
      <p:sp>
        <p:nvSpPr>
          <p:cNvPr id="18436" name="Text Box 4"/>
          <p:cNvSpPr txBox="1">
            <a:spLocks noChangeArrowheads="1"/>
          </p:cNvSpPr>
          <p:nvPr/>
        </p:nvSpPr>
        <p:spPr bwMode="auto">
          <a:xfrm>
            <a:off x="304800" y="2413911"/>
            <a:ext cx="6248400" cy="7078861"/>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Lst>
              <a:defRPr sz="2400">
                <a:solidFill>
                  <a:schemeClr val="tx1"/>
                </a:solidFill>
                <a:latin typeface="Times New Roman" charset="0"/>
                <a:ea typeface="ＭＳ Ｐゴシック" charset="0"/>
              </a:defRPr>
            </a:lvl1pPr>
            <a:lvl2pPr>
              <a:tabLst>
                <a:tab pos="571500" algn="l"/>
              </a:tabLst>
              <a:defRPr sz="2400">
                <a:solidFill>
                  <a:schemeClr val="tx1"/>
                </a:solidFill>
                <a:latin typeface="Times New Roman" charset="0"/>
                <a:ea typeface="ＭＳ Ｐゴシック" charset="0"/>
              </a:defRPr>
            </a:lvl2pPr>
            <a:lvl3pPr>
              <a:tabLst>
                <a:tab pos="571500" algn="l"/>
              </a:tabLst>
              <a:defRPr sz="2400">
                <a:solidFill>
                  <a:schemeClr val="tx1"/>
                </a:solidFill>
                <a:latin typeface="Times New Roman" charset="0"/>
                <a:ea typeface="ＭＳ Ｐゴシック" charset="0"/>
              </a:defRPr>
            </a:lvl3pPr>
            <a:lvl4pPr>
              <a:tabLst>
                <a:tab pos="571500" algn="l"/>
              </a:tabLst>
              <a:defRPr sz="2400">
                <a:solidFill>
                  <a:schemeClr val="tx1"/>
                </a:solidFill>
                <a:latin typeface="Times New Roman" charset="0"/>
                <a:ea typeface="ＭＳ Ｐゴシック" charset="0"/>
              </a:defRPr>
            </a:lvl4pPr>
            <a:lvl5pPr>
              <a:tabLst>
                <a:tab pos="5715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Activities</a:t>
            </a:r>
          </a:p>
          <a:p>
            <a:pPr algn="ctr"/>
            <a:endParaRPr lang="en-GB" sz="1000" b="1" dirty="0">
              <a:solidFill>
                <a:srgbClr val="FF0000"/>
              </a:solidFill>
              <a:latin typeface="Trebuchet MS" charset="0"/>
            </a:endParaRPr>
          </a:p>
          <a:p>
            <a:pPr algn="ctr"/>
            <a:r>
              <a:rPr lang="en-GB" sz="1400" b="1" dirty="0">
                <a:solidFill>
                  <a:srgbClr val="FF0000"/>
                </a:solidFill>
                <a:latin typeface="Trebuchet MS" charset="0"/>
              </a:rPr>
              <a:t>Your task is to discover as many </a:t>
            </a:r>
            <a:r>
              <a:rPr lang="en-GB" sz="1400" b="1" i="1" dirty="0">
                <a:solidFill>
                  <a:srgbClr val="FF0000"/>
                </a:solidFill>
                <a:latin typeface="Trebuchet MS" charset="0"/>
              </a:rPr>
              <a:t>different </a:t>
            </a:r>
            <a:r>
              <a:rPr lang="en-GB" sz="1400" b="1" dirty="0">
                <a:solidFill>
                  <a:srgbClr val="FF0000"/>
                </a:solidFill>
                <a:latin typeface="Trebuchet MS" charset="0"/>
              </a:rPr>
              <a:t>ways as you can of joining all nine dots in the following diagram, using </a:t>
            </a:r>
            <a:r>
              <a:rPr lang="en-GB" sz="1400" b="1" i="1" dirty="0">
                <a:solidFill>
                  <a:srgbClr val="FF0000"/>
                </a:solidFill>
                <a:latin typeface="Trebuchet MS" charset="0"/>
              </a:rPr>
              <a:t>only a single, straight line</a:t>
            </a:r>
            <a:r>
              <a:rPr lang="en-GB" sz="1400" b="1" dirty="0">
                <a:solidFill>
                  <a:srgbClr val="FF0000"/>
                </a:solidFill>
                <a:latin typeface="Trebuchet MS" charset="0"/>
              </a:rPr>
              <a:t>.</a:t>
            </a:r>
            <a:endParaRPr lang="en-GB" sz="1400" b="1" i="1" dirty="0">
              <a:solidFill>
                <a:srgbClr val="FF0000"/>
              </a:solidFill>
              <a:latin typeface="Trebuchet MS" charset="0"/>
            </a:endParaRPr>
          </a:p>
          <a:p>
            <a:pPr algn="ctr"/>
            <a:endParaRPr lang="en-GB" sz="1400" b="1" i="1" dirty="0">
              <a:solidFill>
                <a:srgbClr val="FF0000"/>
              </a:solidFill>
              <a:latin typeface="Trebuchet MS" charset="0"/>
            </a:endParaRPr>
          </a:p>
          <a:p>
            <a:pPr algn="ctr"/>
            <a:endParaRPr lang="en-GB" sz="1400" b="1" i="1" dirty="0">
              <a:solidFill>
                <a:srgbClr val="FF0000"/>
              </a:solidFill>
              <a:latin typeface="Trebuchet MS" charset="0"/>
            </a:endParaRPr>
          </a:p>
          <a:p>
            <a:pPr algn="ctr"/>
            <a:endParaRPr lang="en-GB" sz="1400" b="1" i="1" dirty="0">
              <a:solidFill>
                <a:srgbClr val="FF0000"/>
              </a:solidFill>
              <a:latin typeface="Trebuchet MS" charset="0"/>
            </a:endParaRPr>
          </a:p>
          <a:p>
            <a:pPr algn="ctr"/>
            <a:endParaRPr lang="en-GB" sz="1400" b="1" i="1" dirty="0">
              <a:solidFill>
                <a:srgbClr val="FF0000"/>
              </a:solidFill>
              <a:latin typeface="Trebuchet MS" charset="0"/>
            </a:endParaRPr>
          </a:p>
          <a:p>
            <a:pPr algn="ctr"/>
            <a:endParaRPr lang="en-GB" sz="1400" b="1" i="1" dirty="0">
              <a:solidFill>
                <a:srgbClr val="FF0000"/>
              </a:solidFill>
              <a:latin typeface="Trebuchet MS" charset="0"/>
            </a:endParaRPr>
          </a:p>
          <a:p>
            <a:pPr algn="ctr"/>
            <a:endParaRPr lang="en-GB" sz="1400" b="1" i="1" dirty="0">
              <a:solidFill>
                <a:srgbClr val="FF0000"/>
              </a:solidFill>
              <a:latin typeface="Trebuchet MS" charset="0"/>
            </a:endParaRPr>
          </a:p>
          <a:p>
            <a:pPr algn="ctr"/>
            <a:endParaRPr lang="en-GB" sz="1400" b="1" i="1" dirty="0">
              <a:solidFill>
                <a:srgbClr val="FF0000"/>
              </a:solidFill>
              <a:latin typeface="Trebuchet MS" charset="0"/>
            </a:endParaRPr>
          </a:p>
          <a:p>
            <a:pPr algn="ctr"/>
            <a:endParaRPr lang="en-GB" sz="1400" b="1" i="1" dirty="0">
              <a:solidFill>
                <a:srgbClr val="FF0000"/>
              </a:solidFill>
              <a:latin typeface="Trebuchet MS" charset="0"/>
            </a:endParaRPr>
          </a:p>
          <a:p>
            <a:pPr algn="ct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pPr>
              <a:buFontTx/>
              <a:buChar char="•"/>
            </a:pPr>
            <a:endParaRPr lang="en-GB" sz="1600" b="1" dirty="0">
              <a:solidFill>
                <a:srgbClr val="FF0000"/>
              </a:solidFill>
              <a:latin typeface="Trebuchet MS" charset="0"/>
            </a:endParaRPr>
          </a:p>
          <a:p>
            <a:r>
              <a:rPr lang="en-GB" sz="1400" b="1" dirty="0">
                <a:solidFill>
                  <a:srgbClr val="FF0000"/>
                </a:solidFill>
                <a:latin typeface="Trebuchet MS" charset="0"/>
              </a:rPr>
              <a:t>Don</a:t>
            </a:r>
            <a:r>
              <a:rPr lang="ja-JP" altLang="en-GB" sz="1400" b="1" dirty="0">
                <a:solidFill>
                  <a:srgbClr val="FF0000"/>
                </a:solidFill>
                <a:latin typeface="Arial"/>
              </a:rPr>
              <a:t>’</a:t>
            </a:r>
            <a:r>
              <a:rPr lang="en-GB" sz="1400" b="1" dirty="0">
                <a:solidFill>
                  <a:srgbClr val="FF0000"/>
                </a:solidFill>
                <a:latin typeface="Trebuchet MS" charset="0"/>
              </a:rPr>
              <a:t>t guess or use random trial an error, Rather, use this process, and be sure to follow each step precisely and in sequence:   </a:t>
            </a:r>
          </a:p>
          <a:p>
            <a:endParaRPr lang="en-GB" sz="600" b="1" dirty="0">
              <a:solidFill>
                <a:srgbClr val="FF0000"/>
              </a:solidFill>
              <a:latin typeface="Trebuchet MS" charset="0"/>
            </a:endParaRPr>
          </a:p>
          <a:p>
            <a:pPr marL="285750" indent="-285750">
              <a:buFont typeface="Wingdings" charset="2"/>
              <a:buChar char="§"/>
              <a:tabLst>
                <a:tab pos="441325" algn="l"/>
                <a:tab pos="571500" algn="l"/>
              </a:tabLst>
            </a:pPr>
            <a:r>
              <a:rPr lang="en-GB" sz="1400" b="1" dirty="0">
                <a:solidFill>
                  <a:srgbClr val="FF0000"/>
                </a:solidFill>
                <a:latin typeface="Trebuchet MS" charset="0"/>
              </a:rPr>
              <a:t>Individually and in silence, write down as detailed a description as 	you can of </a:t>
            </a:r>
            <a:r>
              <a:rPr lang="en-GB" sz="1400" b="1" i="1" dirty="0">
                <a:solidFill>
                  <a:srgbClr val="FF0000"/>
                </a:solidFill>
                <a:latin typeface="Trebuchet MS" charset="0"/>
              </a:rPr>
              <a:t>what you see </a:t>
            </a:r>
            <a:r>
              <a:rPr lang="en-GB" sz="1400" b="1" dirty="0">
                <a:solidFill>
                  <a:srgbClr val="FF0000"/>
                </a:solidFill>
                <a:latin typeface="Trebuchet MS" charset="0"/>
              </a:rPr>
              <a:t>in relation to the nine dots puzzle. 	Write 	each element of your description as a separate point (for 	example, there are nine dots; there are three rows; there are 	three columns...).</a:t>
            </a:r>
            <a:endParaRPr lang="en-GB" sz="1400" b="1" i="1" u="sng" dirty="0">
              <a:solidFill>
                <a:srgbClr val="FF0000"/>
              </a:solidFill>
              <a:latin typeface="Trebuchet MS" charset="0"/>
            </a:endParaRPr>
          </a:p>
          <a:p>
            <a:pPr marL="171450" indent="-171450">
              <a:buFont typeface="Wingdings" charset="2"/>
              <a:buChar char="§"/>
              <a:tabLst>
                <a:tab pos="441325" algn="l"/>
                <a:tab pos="571500" algn="l"/>
              </a:tabLst>
            </a:pPr>
            <a:endParaRPr lang="en-GB" sz="600" b="1" i="1" u="sng" dirty="0">
              <a:solidFill>
                <a:srgbClr val="FF0000"/>
              </a:solidFill>
              <a:latin typeface="Trebuchet MS" charset="0"/>
            </a:endParaRPr>
          </a:p>
          <a:p>
            <a:pPr marL="285750" indent="-285750">
              <a:buFont typeface="Wingdings" charset="2"/>
              <a:buChar char="§"/>
              <a:tabLst>
                <a:tab pos="441325" algn="l"/>
                <a:tab pos="571500" algn="l"/>
              </a:tabLst>
            </a:pPr>
            <a:r>
              <a:rPr lang="en-GB" sz="1400" b="1" dirty="0">
                <a:solidFill>
                  <a:srgbClr val="FF0000"/>
                </a:solidFill>
                <a:latin typeface="Trebuchet MS" charset="0"/>
              </a:rPr>
              <a:t>Then work in groups of about six, and share your individual lists to 	form a combined list, representing the group</a:t>
            </a:r>
            <a:r>
              <a:rPr lang="ja-JP" altLang="en-GB" sz="1400" b="1" dirty="0">
                <a:solidFill>
                  <a:srgbClr val="FF0000"/>
                </a:solidFill>
                <a:latin typeface="Arial"/>
              </a:rPr>
              <a:t>’</a:t>
            </a:r>
            <a:r>
              <a:rPr lang="en-GB" sz="1400" b="1" dirty="0">
                <a:solidFill>
                  <a:srgbClr val="FF0000"/>
                </a:solidFill>
                <a:latin typeface="Trebuchet MS" charset="0"/>
              </a:rPr>
              <a:t>s collective 		description.</a:t>
            </a:r>
          </a:p>
          <a:p>
            <a:pPr marL="285750" indent="-285750">
              <a:buFont typeface="Wingdings" charset="2"/>
              <a:buChar char="§"/>
              <a:tabLst>
                <a:tab pos="441325" algn="l"/>
                <a:tab pos="571500" algn="l"/>
              </a:tabLst>
            </a:pPr>
            <a:endParaRPr lang="en-GB" sz="600" b="1" dirty="0">
              <a:solidFill>
                <a:srgbClr val="FF0000"/>
              </a:solidFill>
              <a:latin typeface="Trebuchet MS" charset="0"/>
            </a:endParaRPr>
          </a:p>
          <a:p>
            <a:pPr marL="285750" indent="-285750">
              <a:buFont typeface="Wingdings" charset="2"/>
              <a:buChar char="§"/>
              <a:tabLst>
                <a:tab pos="441325" algn="l"/>
                <a:tab pos="571500" algn="l"/>
              </a:tabLst>
            </a:pPr>
            <a:r>
              <a:rPr lang="en-GB" sz="1400" b="1" dirty="0">
                <a:solidFill>
                  <a:srgbClr val="FF0000"/>
                </a:solidFill>
                <a:latin typeface="Trebuchet MS" charset="0"/>
              </a:rPr>
              <a:t>Then choose one feature, and ask </a:t>
            </a:r>
            <a:r>
              <a:rPr lang="ja-JP" altLang="en-GB" sz="1400" b="1" dirty="0">
                <a:solidFill>
                  <a:srgbClr val="FF0000"/>
                </a:solidFill>
                <a:latin typeface="Arial"/>
              </a:rPr>
              <a:t>‘</a:t>
            </a:r>
            <a:r>
              <a:rPr lang="en-GB" sz="1400" b="1" dirty="0">
                <a:solidFill>
                  <a:srgbClr val="FF0000"/>
                </a:solidFill>
                <a:latin typeface="Trebuchet MS" charset="0"/>
              </a:rPr>
              <a:t>How might this be different?</a:t>
            </a:r>
            <a:r>
              <a:rPr lang="ja-JP" altLang="en-GB" sz="1400" b="1" dirty="0">
                <a:solidFill>
                  <a:srgbClr val="FF0000"/>
                </a:solidFill>
                <a:latin typeface="Arial"/>
              </a:rPr>
              <a:t>’</a:t>
            </a:r>
            <a:r>
              <a:rPr lang="en-GB" sz="1400" b="1" dirty="0">
                <a:solidFill>
                  <a:srgbClr val="FF0000"/>
                </a:solidFill>
                <a:latin typeface="Trebuchet MS" charset="0"/>
              </a:rPr>
              <a:t> 		and see what happens.</a:t>
            </a:r>
          </a:p>
          <a:p>
            <a:pPr marL="171450" indent="-171450">
              <a:buFont typeface="Wingdings" charset="2"/>
              <a:buChar char="§"/>
              <a:tabLst>
                <a:tab pos="441325" algn="l"/>
                <a:tab pos="571500" algn="l"/>
              </a:tabLst>
            </a:pPr>
            <a:endParaRPr lang="en-GB" sz="600" b="1" dirty="0">
              <a:solidFill>
                <a:srgbClr val="FF0000"/>
              </a:solidFill>
              <a:latin typeface="Trebuchet MS" charset="0"/>
            </a:endParaRPr>
          </a:p>
          <a:p>
            <a:pPr marL="285750" indent="-285750">
              <a:buFont typeface="Wingdings" charset="2"/>
              <a:buChar char="§"/>
              <a:tabLst>
                <a:tab pos="441325" algn="l"/>
                <a:tab pos="571500" algn="l"/>
              </a:tabLst>
            </a:pPr>
            <a:r>
              <a:rPr lang="en-GB" sz="1400" b="1" dirty="0">
                <a:solidFill>
                  <a:srgbClr val="FF0000"/>
                </a:solidFill>
                <a:latin typeface="Trebuchet MS" charset="0"/>
              </a:rPr>
              <a:t>Then choose another feature and do the same thing, and then 	another... </a:t>
            </a:r>
          </a:p>
          <a:p>
            <a:pPr marL="171450" indent="-171450">
              <a:buFont typeface="Wingdings" charset="2"/>
              <a:buChar char="§"/>
              <a:tabLst>
                <a:tab pos="441325" algn="l"/>
                <a:tab pos="571500" algn="l"/>
              </a:tabLst>
            </a:pPr>
            <a:endParaRPr lang="en-GB" sz="600" b="1" dirty="0">
              <a:solidFill>
                <a:srgbClr val="FF0000"/>
              </a:solidFill>
              <a:latin typeface="Trebuchet MS" charset="0"/>
            </a:endParaRPr>
          </a:p>
          <a:p>
            <a:pPr marL="285750" indent="-285750">
              <a:buFont typeface="Wingdings" charset="2"/>
              <a:buChar char="§"/>
              <a:tabLst>
                <a:tab pos="441325" algn="l"/>
                <a:tab pos="571500" algn="l"/>
              </a:tabLst>
            </a:pPr>
            <a:r>
              <a:rPr lang="en-GB" sz="1400" b="1" dirty="0">
                <a:solidFill>
                  <a:srgbClr val="FF0000"/>
                </a:solidFill>
                <a:latin typeface="Trebuchet MS" charset="0"/>
              </a:rPr>
              <a:t>How many solutions to the puzzle can you discover?</a:t>
            </a:r>
          </a:p>
        </p:txBody>
      </p:sp>
      <p:grpSp>
        <p:nvGrpSpPr>
          <p:cNvPr id="18451" name="Group 19"/>
          <p:cNvGrpSpPr>
            <a:grpSpLocks/>
          </p:cNvGrpSpPr>
          <p:nvPr/>
        </p:nvGrpSpPr>
        <p:grpSpPr bwMode="auto">
          <a:xfrm>
            <a:off x="2514600" y="3548948"/>
            <a:ext cx="1930400" cy="1955800"/>
            <a:chOff x="1584" y="2592"/>
            <a:chExt cx="1216" cy="1232"/>
          </a:xfrm>
        </p:grpSpPr>
        <p:grpSp>
          <p:nvGrpSpPr>
            <p:cNvPr id="18442" name="Group 10"/>
            <p:cNvGrpSpPr>
              <a:grpSpLocks/>
            </p:cNvGrpSpPr>
            <p:nvPr/>
          </p:nvGrpSpPr>
          <p:grpSpPr bwMode="auto">
            <a:xfrm>
              <a:off x="1584" y="2592"/>
              <a:ext cx="1200" cy="48"/>
              <a:chOff x="1584" y="2592"/>
              <a:chExt cx="1200" cy="48"/>
            </a:xfrm>
          </p:grpSpPr>
          <p:sp>
            <p:nvSpPr>
              <p:cNvPr id="18438" name="Oval 6"/>
              <p:cNvSpPr>
                <a:spLocks noChangeArrowheads="1"/>
              </p:cNvSpPr>
              <p:nvPr/>
            </p:nvSpPr>
            <p:spPr bwMode="auto">
              <a:xfrm>
                <a:off x="1584" y="2592"/>
                <a:ext cx="48" cy="48"/>
              </a:xfrm>
              <a:prstGeom prst="ellipse">
                <a:avLst/>
              </a:prstGeom>
              <a:solidFill>
                <a:schemeClr val="accent2"/>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9" name="Oval 7"/>
              <p:cNvSpPr>
                <a:spLocks noChangeArrowheads="1"/>
              </p:cNvSpPr>
              <p:nvPr/>
            </p:nvSpPr>
            <p:spPr bwMode="auto">
              <a:xfrm>
                <a:off x="2136" y="2592"/>
                <a:ext cx="48" cy="48"/>
              </a:xfrm>
              <a:prstGeom prst="ellipse">
                <a:avLst/>
              </a:prstGeom>
              <a:solidFill>
                <a:schemeClr val="accent2"/>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40" name="Oval 8"/>
              <p:cNvSpPr>
                <a:spLocks noChangeArrowheads="1"/>
              </p:cNvSpPr>
              <p:nvPr/>
            </p:nvSpPr>
            <p:spPr bwMode="auto">
              <a:xfrm>
                <a:off x="2736" y="2592"/>
                <a:ext cx="48" cy="48"/>
              </a:xfrm>
              <a:prstGeom prst="ellipse">
                <a:avLst/>
              </a:prstGeom>
              <a:solidFill>
                <a:schemeClr val="accent2"/>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8443" name="Group 11"/>
            <p:cNvGrpSpPr>
              <a:grpSpLocks/>
            </p:cNvGrpSpPr>
            <p:nvPr/>
          </p:nvGrpSpPr>
          <p:grpSpPr bwMode="auto">
            <a:xfrm>
              <a:off x="1592" y="3168"/>
              <a:ext cx="1200" cy="48"/>
              <a:chOff x="1584" y="2592"/>
              <a:chExt cx="1200" cy="48"/>
            </a:xfrm>
          </p:grpSpPr>
          <p:sp>
            <p:nvSpPr>
              <p:cNvPr id="18444" name="Oval 12"/>
              <p:cNvSpPr>
                <a:spLocks noChangeArrowheads="1"/>
              </p:cNvSpPr>
              <p:nvPr/>
            </p:nvSpPr>
            <p:spPr bwMode="auto">
              <a:xfrm>
                <a:off x="1584" y="2592"/>
                <a:ext cx="48" cy="48"/>
              </a:xfrm>
              <a:prstGeom prst="ellipse">
                <a:avLst/>
              </a:prstGeom>
              <a:solidFill>
                <a:schemeClr val="accent2"/>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45" name="Oval 13"/>
              <p:cNvSpPr>
                <a:spLocks noChangeArrowheads="1"/>
              </p:cNvSpPr>
              <p:nvPr/>
            </p:nvSpPr>
            <p:spPr bwMode="auto">
              <a:xfrm>
                <a:off x="2136" y="2592"/>
                <a:ext cx="48" cy="48"/>
              </a:xfrm>
              <a:prstGeom prst="ellipse">
                <a:avLst/>
              </a:prstGeom>
              <a:solidFill>
                <a:schemeClr val="accent2"/>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46" name="Oval 14"/>
              <p:cNvSpPr>
                <a:spLocks noChangeArrowheads="1"/>
              </p:cNvSpPr>
              <p:nvPr/>
            </p:nvSpPr>
            <p:spPr bwMode="auto">
              <a:xfrm>
                <a:off x="2736" y="2592"/>
                <a:ext cx="48" cy="48"/>
              </a:xfrm>
              <a:prstGeom prst="ellipse">
                <a:avLst/>
              </a:prstGeom>
              <a:solidFill>
                <a:schemeClr val="accent2"/>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8447" name="Group 15"/>
            <p:cNvGrpSpPr>
              <a:grpSpLocks/>
            </p:cNvGrpSpPr>
            <p:nvPr/>
          </p:nvGrpSpPr>
          <p:grpSpPr bwMode="auto">
            <a:xfrm>
              <a:off x="1600" y="3776"/>
              <a:ext cx="1200" cy="48"/>
              <a:chOff x="1584" y="2592"/>
              <a:chExt cx="1200" cy="48"/>
            </a:xfrm>
          </p:grpSpPr>
          <p:sp>
            <p:nvSpPr>
              <p:cNvPr id="18448" name="Oval 16"/>
              <p:cNvSpPr>
                <a:spLocks noChangeArrowheads="1"/>
              </p:cNvSpPr>
              <p:nvPr/>
            </p:nvSpPr>
            <p:spPr bwMode="auto">
              <a:xfrm>
                <a:off x="1584" y="2592"/>
                <a:ext cx="48" cy="48"/>
              </a:xfrm>
              <a:prstGeom prst="ellipse">
                <a:avLst/>
              </a:prstGeom>
              <a:solidFill>
                <a:schemeClr val="accent2"/>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49" name="Oval 17"/>
              <p:cNvSpPr>
                <a:spLocks noChangeArrowheads="1"/>
              </p:cNvSpPr>
              <p:nvPr/>
            </p:nvSpPr>
            <p:spPr bwMode="auto">
              <a:xfrm>
                <a:off x="2136" y="2592"/>
                <a:ext cx="48" cy="48"/>
              </a:xfrm>
              <a:prstGeom prst="ellipse">
                <a:avLst/>
              </a:prstGeom>
              <a:solidFill>
                <a:schemeClr val="accent2"/>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50" name="Oval 18"/>
              <p:cNvSpPr>
                <a:spLocks noChangeArrowheads="1"/>
              </p:cNvSpPr>
              <p:nvPr/>
            </p:nvSpPr>
            <p:spPr bwMode="auto">
              <a:xfrm>
                <a:off x="2736" y="2592"/>
                <a:ext cx="48" cy="48"/>
              </a:xfrm>
              <a:prstGeom prst="ellipse">
                <a:avLst/>
              </a:prstGeom>
              <a:solidFill>
                <a:schemeClr val="accent2"/>
              </a:solidFill>
              <a:ln w="9525">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8456" name="Text Box 24"/>
          <p:cNvSpPr txBox="1">
            <a:spLocks noChangeArrowheads="1"/>
          </p:cNvSpPr>
          <p:nvPr/>
        </p:nvSpPr>
        <p:spPr bwMode="auto">
          <a:xfrm>
            <a:off x="236538" y="9569450"/>
            <a:ext cx="36353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17</a:t>
            </a:r>
          </a:p>
        </p:txBody>
      </p:sp>
      <p:sp>
        <p:nvSpPr>
          <p:cNvPr id="20"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47700" y="304800"/>
            <a:ext cx="5562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GB" b="1">
                <a:solidFill>
                  <a:srgbClr val="7979A5"/>
                </a:solidFill>
                <a:latin typeface="Trebuchet MS" charset="0"/>
              </a:rPr>
              <a:t>The nine dots puzzle</a:t>
            </a:r>
            <a:r>
              <a:rPr lang="en-GB" b="1" i="1">
                <a:solidFill>
                  <a:srgbClr val="7979A5"/>
                </a:solidFill>
                <a:latin typeface="Trebuchet MS" charset="0"/>
              </a:rPr>
              <a:t> </a:t>
            </a:r>
            <a:r>
              <a:rPr lang="en-GB" b="1">
                <a:solidFill>
                  <a:srgbClr val="7979A5"/>
                </a:solidFill>
                <a:latin typeface="Trebuchet MS" charset="0"/>
              </a:rPr>
              <a:t>– Teacher notes</a:t>
            </a:r>
          </a:p>
        </p:txBody>
      </p:sp>
      <p:sp>
        <p:nvSpPr>
          <p:cNvPr id="29699" name="Text Box 3"/>
          <p:cNvSpPr txBox="1">
            <a:spLocks noChangeArrowheads="1"/>
          </p:cNvSpPr>
          <p:nvPr/>
        </p:nvSpPr>
        <p:spPr bwMode="auto">
          <a:xfrm>
            <a:off x="279400" y="1204913"/>
            <a:ext cx="6286500" cy="8620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To give learners another experience of deliberate creativity – having ideas </a:t>
            </a:r>
            <a:r>
              <a:rPr lang="ja-JP" altLang="en-GB" sz="1400" b="1">
                <a:latin typeface="Arial"/>
              </a:rPr>
              <a:t>‘</a:t>
            </a:r>
            <a:r>
              <a:rPr lang="en-GB" sz="1400" b="1">
                <a:latin typeface="Trebuchet MS" charset="0"/>
              </a:rPr>
              <a:t>on demand</a:t>
            </a:r>
            <a:r>
              <a:rPr lang="ja-JP" altLang="en-GB" sz="1400" b="1">
                <a:latin typeface="Arial"/>
              </a:rPr>
              <a:t>’</a:t>
            </a:r>
            <a:r>
              <a:rPr lang="en-GB" sz="1400" b="1">
                <a:latin typeface="Trebuchet MS" charset="0"/>
              </a:rPr>
              <a:t>.</a:t>
            </a:r>
          </a:p>
        </p:txBody>
      </p:sp>
      <p:sp>
        <p:nvSpPr>
          <p:cNvPr id="29700" name="Text Box 4"/>
          <p:cNvSpPr txBox="1">
            <a:spLocks noChangeArrowheads="1"/>
          </p:cNvSpPr>
          <p:nvPr/>
        </p:nvSpPr>
        <p:spPr bwMode="auto">
          <a:xfrm>
            <a:off x="279400" y="2209800"/>
            <a:ext cx="6286500" cy="23510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92088" algn="l"/>
                <a:tab pos="381000" algn="l"/>
              </a:tabLst>
              <a:defRPr sz="2400">
                <a:solidFill>
                  <a:schemeClr val="tx1"/>
                </a:solidFill>
                <a:latin typeface="Times New Roman" charset="0"/>
                <a:ea typeface="ＭＳ Ｐゴシック" charset="0"/>
              </a:defRPr>
            </a:lvl1pPr>
            <a:lvl2pPr>
              <a:tabLst>
                <a:tab pos="192088" algn="l"/>
                <a:tab pos="381000" algn="l"/>
              </a:tabLst>
              <a:defRPr sz="2400">
                <a:solidFill>
                  <a:schemeClr val="tx1"/>
                </a:solidFill>
                <a:latin typeface="Times New Roman" charset="0"/>
                <a:ea typeface="ＭＳ Ｐゴシック" charset="0"/>
              </a:defRPr>
            </a:lvl2pPr>
            <a:lvl3pPr>
              <a:tabLst>
                <a:tab pos="192088" algn="l"/>
                <a:tab pos="381000" algn="l"/>
              </a:tabLst>
              <a:defRPr sz="2400">
                <a:solidFill>
                  <a:schemeClr val="tx1"/>
                </a:solidFill>
                <a:latin typeface="Times New Roman" charset="0"/>
                <a:ea typeface="ＭＳ Ｐゴシック" charset="0"/>
              </a:defRPr>
            </a:lvl3pPr>
            <a:lvl4pPr>
              <a:tabLst>
                <a:tab pos="192088" algn="l"/>
                <a:tab pos="381000" algn="l"/>
              </a:tabLst>
              <a:defRPr sz="2400">
                <a:solidFill>
                  <a:schemeClr val="tx1"/>
                </a:solidFill>
                <a:latin typeface="Times New Roman" charset="0"/>
                <a:ea typeface="ＭＳ Ｐゴシック" charset="0"/>
              </a:defRPr>
            </a:lvl4pPr>
            <a:lvl5pPr>
              <a:tabLst>
                <a:tab pos="192088" algn="l"/>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Key outcomes</a:t>
            </a:r>
          </a:p>
          <a:p>
            <a:endParaRPr lang="en-GB" sz="800" b="1" dirty="0">
              <a:solidFill>
                <a:schemeClr val="accent2"/>
              </a:solidFill>
              <a:latin typeface="Trebuchet MS" charset="0"/>
            </a:endParaRPr>
          </a:p>
          <a:p>
            <a:pPr marL="265113" indent="-265113">
              <a:buFontTx/>
              <a:buChar char="•"/>
              <a:tabLst>
                <a:tab pos="265113" algn="l"/>
                <a:tab pos="546100" algn="l"/>
              </a:tabLst>
            </a:pPr>
            <a:r>
              <a:rPr lang="en-GB" sz="1400" b="1" dirty="0">
                <a:latin typeface="Trebuchet MS" charset="0"/>
              </a:rPr>
              <a:t>Successful generation of new ideas.</a:t>
            </a:r>
          </a:p>
          <a:p>
            <a:pPr marL="265113" indent="-265113">
              <a:buFontTx/>
              <a:buChar char="•"/>
              <a:tabLst>
                <a:tab pos="265113" algn="l"/>
                <a:tab pos="546100" algn="l"/>
              </a:tabLst>
            </a:pPr>
            <a:r>
              <a:rPr lang="en-GB" sz="1400" b="1" dirty="0">
                <a:latin typeface="Trebuchet MS" charset="0"/>
              </a:rPr>
              <a:t>Recognition of the importance of careful observation.</a:t>
            </a:r>
          </a:p>
          <a:p>
            <a:pPr marL="265113" indent="-265113">
              <a:buFontTx/>
              <a:buChar char="•"/>
              <a:tabLst>
                <a:tab pos="265113" algn="l"/>
                <a:tab pos="561975" algn="l"/>
              </a:tabLst>
            </a:pPr>
            <a:r>
              <a:rPr lang="en-GB" sz="1400" b="1" dirty="0">
                <a:latin typeface="Trebuchet MS" charset="0"/>
              </a:rPr>
              <a:t>Recognition that the perception of a group is significantly more 	powerful than the perception of the individual.</a:t>
            </a:r>
          </a:p>
          <a:p>
            <a:pPr marL="265113" indent="-265113">
              <a:buFontTx/>
              <a:buChar char="•"/>
              <a:tabLst>
                <a:tab pos="265113" algn="l"/>
                <a:tab pos="561975" algn="l"/>
              </a:tabLst>
            </a:pPr>
            <a:r>
              <a:rPr lang="en-GB" sz="1400" b="1" dirty="0">
                <a:latin typeface="Trebuchet MS" charset="0"/>
              </a:rPr>
              <a:t>Appreciation of the importance of asking </a:t>
            </a:r>
            <a:r>
              <a:rPr lang="ja-JP" altLang="en-GB" sz="1400" b="1" dirty="0">
                <a:latin typeface="Arial"/>
              </a:rPr>
              <a:t>‘</a:t>
            </a:r>
            <a:r>
              <a:rPr lang="en-GB" sz="1400" b="1" dirty="0">
                <a:latin typeface="Trebuchet MS" charset="0"/>
              </a:rPr>
              <a:t>how might this be 		different?</a:t>
            </a:r>
            <a:r>
              <a:rPr lang="ja-JP" altLang="en-GB" sz="1400" b="1" dirty="0">
                <a:latin typeface="Arial"/>
              </a:rPr>
              <a:t>’</a:t>
            </a:r>
            <a:r>
              <a:rPr lang="en-GB" sz="1400" b="1" dirty="0">
                <a:latin typeface="Trebuchet MS" charset="0"/>
              </a:rPr>
              <a:t>.</a:t>
            </a:r>
          </a:p>
          <a:p>
            <a:pPr marL="265113" indent="-265113">
              <a:buFontTx/>
              <a:buChar char="•"/>
              <a:tabLst>
                <a:tab pos="265113" algn="l"/>
                <a:tab pos="561975" algn="l"/>
              </a:tabLst>
            </a:pPr>
            <a:r>
              <a:rPr lang="en-GB" sz="1400" b="1" dirty="0">
                <a:latin typeface="Trebuchet MS" charset="0"/>
              </a:rPr>
              <a:t>Recognition of the importance of listening carefully to others.</a:t>
            </a:r>
          </a:p>
          <a:p>
            <a:pPr marL="265113" indent="-265113">
              <a:buFontTx/>
              <a:buChar char="•"/>
              <a:tabLst>
                <a:tab pos="265113" algn="l"/>
                <a:tab pos="561975" algn="l"/>
              </a:tabLst>
            </a:pPr>
            <a:r>
              <a:rPr lang="en-GB" sz="1400" b="1" dirty="0">
                <a:latin typeface="Trebuchet MS" charset="0"/>
              </a:rPr>
              <a:t>Recognition that the creative power of a group is much greater than	 the creative power of an individual.</a:t>
            </a:r>
          </a:p>
        </p:txBody>
      </p:sp>
      <p:sp>
        <p:nvSpPr>
          <p:cNvPr id="29701" name="Text Box 5"/>
          <p:cNvSpPr txBox="1">
            <a:spLocks noChangeArrowheads="1"/>
          </p:cNvSpPr>
          <p:nvPr/>
        </p:nvSpPr>
        <p:spPr bwMode="auto">
          <a:xfrm>
            <a:off x="285750" y="4876800"/>
            <a:ext cx="6286500" cy="452431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800" b="1" dirty="0">
              <a:latin typeface="Trebuchet MS" charset="0"/>
            </a:endParaRPr>
          </a:p>
          <a:p>
            <a:pPr marL="265113" indent="-265113">
              <a:buFontTx/>
              <a:buChar char="•"/>
              <a:tabLst>
                <a:tab pos="561975" algn="l"/>
              </a:tabLst>
            </a:pPr>
            <a:r>
              <a:rPr lang="en-GB" sz="1400" b="1" dirty="0">
                <a:latin typeface="Trebuchet MS" charset="0"/>
              </a:rPr>
              <a:t> The need to solve a problem is often the motivation to discover a 	new idea. This is an example of deliberate problem-solving and 	idea generation.</a:t>
            </a:r>
          </a:p>
          <a:p>
            <a:pPr marL="265113" indent="-265113">
              <a:buFontTx/>
              <a:buChar char="•"/>
              <a:tabLst>
                <a:tab pos="561975" algn="l"/>
              </a:tabLst>
            </a:pPr>
            <a:r>
              <a:rPr lang="en-GB" sz="1400" b="1" dirty="0">
                <a:latin typeface="Trebuchet MS" charset="0"/>
              </a:rPr>
              <a:t> At first sight, everyone says </a:t>
            </a:r>
            <a:r>
              <a:rPr lang="ja-JP" altLang="en-GB" sz="1400" b="1" dirty="0">
                <a:latin typeface="Arial"/>
              </a:rPr>
              <a:t>‘</a:t>
            </a:r>
            <a:r>
              <a:rPr lang="en-GB" sz="1400" b="1" dirty="0">
                <a:latin typeface="Trebuchet MS" charset="0"/>
              </a:rPr>
              <a:t>it</a:t>
            </a:r>
            <a:r>
              <a:rPr lang="ja-JP" altLang="en-GB" sz="1400" b="1" dirty="0">
                <a:latin typeface="Arial"/>
              </a:rPr>
              <a:t>’</a:t>
            </a:r>
            <a:r>
              <a:rPr lang="en-GB" sz="1400" b="1" dirty="0">
                <a:latin typeface="Trebuchet MS" charset="0"/>
              </a:rPr>
              <a:t>s impossible</a:t>
            </a:r>
            <a:r>
              <a:rPr lang="ja-JP" altLang="en-GB" sz="1400" b="1" dirty="0">
                <a:latin typeface="Arial"/>
              </a:rPr>
              <a:t>’</a:t>
            </a:r>
            <a:r>
              <a:rPr lang="en-GB" sz="1400" b="1" dirty="0">
                <a:latin typeface="Trebuchet MS" charset="0"/>
              </a:rPr>
              <a:t>!</a:t>
            </a:r>
          </a:p>
          <a:p>
            <a:pPr marL="265113" indent="-265113">
              <a:buFontTx/>
              <a:buChar char="•"/>
              <a:tabLst>
                <a:tab pos="561975" algn="l"/>
              </a:tabLst>
            </a:pPr>
            <a:r>
              <a:rPr lang="en-GB" sz="1400" b="1" dirty="0">
                <a:latin typeface="Trebuchet MS" charset="0"/>
              </a:rPr>
              <a:t> Encourage the learners to write down </a:t>
            </a:r>
            <a:r>
              <a:rPr lang="en-GB" sz="1400" b="1" i="1" dirty="0">
                <a:latin typeface="Trebuchet MS" charset="0"/>
              </a:rPr>
              <a:t>everything </a:t>
            </a:r>
            <a:r>
              <a:rPr lang="en-GB" sz="1400" b="1" dirty="0">
                <a:latin typeface="Trebuchet MS" charset="0"/>
              </a:rPr>
              <a:t>they see. Some 	things (there are nine dots...) are more </a:t>
            </a:r>
            <a:r>
              <a:rPr lang="ja-JP" altLang="en-GB" sz="1400" b="1" dirty="0">
                <a:latin typeface="Arial"/>
              </a:rPr>
              <a:t>‘</a:t>
            </a:r>
            <a:r>
              <a:rPr lang="en-GB" sz="1400" b="1" dirty="0">
                <a:latin typeface="Trebuchet MS" charset="0"/>
              </a:rPr>
              <a:t>obvious</a:t>
            </a:r>
            <a:r>
              <a:rPr lang="ja-JP" altLang="en-GB" sz="1400" b="1" dirty="0">
                <a:latin typeface="Arial"/>
              </a:rPr>
              <a:t>’</a:t>
            </a:r>
            <a:r>
              <a:rPr lang="en-GB" sz="1400" b="1" dirty="0">
                <a:latin typeface="Trebuchet MS" charset="0"/>
              </a:rPr>
              <a:t> than others 	(the paper is flat, the paper is not moving...).</a:t>
            </a:r>
          </a:p>
          <a:p>
            <a:pPr marL="265113" indent="-265113">
              <a:buFontTx/>
              <a:buChar char="•"/>
              <a:tabLst>
                <a:tab pos="561975" algn="l"/>
              </a:tabLst>
            </a:pPr>
            <a:r>
              <a:rPr lang="en-GB" sz="1400" b="1" dirty="0">
                <a:latin typeface="Trebuchet MS" charset="0"/>
              </a:rPr>
              <a:t> When the groups share, ensure that they share! This is all about 	listening, not arguing, and appreciating that if someone sees 	something that way, that</a:t>
            </a:r>
            <a:r>
              <a:rPr lang="ja-JP" altLang="en-GB" sz="1400" b="1" dirty="0">
                <a:latin typeface="Arial"/>
              </a:rPr>
              <a:t>’</a:t>
            </a:r>
            <a:r>
              <a:rPr lang="en-GB" sz="1400" b="1" dirty="0">
                <a:latin typeface="Trebuchet MS" charset="0"/>
              </a:rPr>
              <a:t>s how they see it.</a:t>
            </a:r>
          </a:p>
          <a:p>
            <a:pPr marL="265113" indent="-265113">
              <a:buFontTx/>
              <a:buChar char="•"/>
              <a:tabLst>
                <a:tab pos="561975" algn="l"/>
              </a:tabLst>
            </a:pPr>
            <a:r>
              <a:rPr lang="en-GB" sz="1400" b="1" dirty="0">
                <a:latin typeface="Trebuchet MS" charset="0"/>
              </a:rPr>
              <a:t> When the groups start exploring </a:t>
            </a:r>
            <a:r>
              <a:rPr lang="ja-JP" altLang="en-GB" sz="1400" b="1" dirty="0">
                <a:latin typeface="Arial"/>
              </a:rPr>
              <a:t>‘</a:t>
            </a:r>
            <a:r>
              <a:rPr lang="en-GB" sz="1400" b="1" dirty="0">
                <a:latin typeface="Trebuchet MS" charset="0"/>
              </a:rPr>
              <a:t>how might this be different?</a:t>
            </a:r>
            <a:r>
              <a:rPr lang="ja-JP" altLang="en-GB" sz="1400" b="1" dirty="0">
                <a:latin typeface="Arial"/>
              </a:rPr>
              <a:t>’</a:t>
            </a:r>
            <a:r>
              <a:rPr lang="en-GB" sz="1400" b="1" dirty="0">
                <a:latin typeface="Trebuchet MS" charset="0"/>
              </a:rPr>
              <a:t>, help 	them keep going to the point of discovery. So, if they are asking 	</a:t>
            </a:r>
            <a:r>
              <a:rPr lang="ja-JP" altLang="en-GB" sz="1400" b="1" dirty="0">
                <a:latin typeface="Arial"/>
              </a:rPr>
              <a:t>‘</a:t>
            </a:r>
            <a:r>
              <a:rPr lang="en-GB" sz="1400" b="1" dirty="0">
                <a:latin typeface="Trebuchet MS" charset="0"/>
              </a:rPr>
              <a:t>how might this be different?</a:t>
            </a:r>
            <a:r>
              <a:rPr lang="ja-JP" altLang="en-GB" sz="1400" b="1" dirty="0">
                <a:latin typeface="Arial"/>
              </a:rPr>
              <a:t>’</a:t>
            </a:r>
            <a:r>
              <a:rPr lang="en-GB" sz="1400" b="1" dirty="0">
                <a:latin typeface="Trebuchet MS" charset="0"/>
              </a:rPr>
              <a:t> in relation to </a:t>
            </a:r>
            <a:r>
              <a:rPr lang="ja-JP" altLang="en-GB" sz="1400" b="1" dirty="0">
                <a:latin typeface="Arial"/>
              </a:rPr>
              <a:t>‘</a:t>
            </a:r>
            <a:r>
              <a:rPr lang="en-GB" sz="1400" b="1" dirty="0">
                <a:latin typeface="Trebuchet MS" charset="0"/>
              </a:rPr>
              <a:t>the paper is flat</a:t>
            </a:r>
            <a:r>
              <a:rPr lang="ja-JP" altLang="en-GB" sz="1400" b="1" dirty="0">
                <a:latin typeface="Arial"/>
              </a:rPr>
              <a:t>’</a:t>
            </a:r>
            <a:r>
              <a:rPr lang="en-GB" sz="1400" b="1" dirty="0">
                <a:latin typeface="Trebuchet MS" charset="0"/>
              </a:rPr>
              <a:t>, 	they will probably start off puzzled, then someone will say 	</a:t>
            </a:r>
            <a:r>
              <a:rPr lang="ja-JP" altLang="en-GB" sz="1400" b="1">
                <a:latin typeface="Arial"/>
              </a:rPr>
              <a:t>‘</a:t>
            </a:r>
            <a:r>
              <a:rPr lang="en-GB" sz="1400" b="1" dirty="0">
                <a:latin typeface="Trebuchet MS" charset="0"/>
              </a:rPr>
              <a:t>cube</a:t>
            </a:r>
            <a:r>
              <a:rPr lang="ja-JP" altLang="en-GB" sz="1400" b="1" dirty="0">
                <a:latin typeface="Arial"/>
              </a:rPr>
              <a:t>’</a:t>
            </a:r>
            <a:r>
              <a:rPr lang="en-GB" sz="1400" b="1" dirty="0">
                <a:latin typeface="Trebuchet MS" charset="0"/>
              </a:rPr>
              <a:t>, leading to someone else saying </a:t>
            </a:r>
            <a:r>
              <a:rPr lang="ja-JP" altLang="en-GB" sz="1400" b="1" dirty="0">
                <a:latin typeface="Arial"/>
              </a:rPr>
              <a:t>‘</a:t>
            </a:r>
            <a:r>
              <a:rPr lang="en-GB" sz="1400" b="1" dirty="0">
                <a:latin typeface="Trebuchet MS" charset="0"/>
              </a:rPr>
              <a:t>cone</a:t>
            </a:r>
            <a:r>
              <a:rPr lang="ja-JP" altLang="en-GB" sz="1400" b="1" dirty="0">
                <a:latin typeface="Arial"/>
              </a:rPr>
              <a:t>’</a:t>
            </a:r>
            <a:r>
              <a:rPr lang="en-GB" sz="1400" b="1" dirty="0">
                <a:latin typeface="Trebuchet MS" charset="0"/>
              </a:rPr>
              <a:t>. Some 	encouragement might well be needed to keep the group going 	until someone says </a:t>
            </a:r>
            <a:r>
              <a:rPr lang="ja-JP" altLang="en-GB" sz="1400" b="1">
                <a:latin typeface="Arial"/>
              </a:rPr>
              <a:t>‘</a:t>
            </a:r>
            <a:r>
              <a:rPr lang="en-GB" sz="1400" b="1" dirty="0">
                <a:latin typeface="Trebuchet MS" charset="0"/>
              </a:rPr>
              <a:t>folded</a:t>
            </a:r>
            <a:r>
              <a:rPr lang="ja-JP" altLang="en-GB" sz="1400" b="1" dirty="0">
                <a:latin typeface="Arial"/>
              </a:rPr>
              <a:t>’</a:t>
            </a:r>
            <a:r>
              <a:rPr lang="en-GB" sz="1400" b="1" dirty="0">
                <a:latin typeface="Trebuchet MS" charset="0"/>
              </a:rPr>
              <a:t>, at which point the way in which all 	nine dots can be joined is immediately obvious. There are many 	other solutions…</a:t>
            </a:r>
            <a:endParaRPr lang="en-GB" sz="800" b="1" dirty="0">
              <a:latin typeface="Trebuchet MS" charset="0"/>
            </a:endParaRPr>
          </a:p>
        </p:txBody>
      </p:sp>
      <p:sp>
        <p:nvSpPr>
          <p:cNvPr id="29708" name="Text Box 12"/>
          <p:cNvSpPr txBox="1">
            <a:spLocks noChangeArrowheads="1"/>
          </p:cNvSpPr>
          <p:nvPr/>
        </p:nvSpPr>
        <p:spPr bwMode="auto">
          <a:xfrm>
            <a:off x="6315075" y="9569450"/>
            <a:ext cx="36353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18</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373188" y="304800"/>
            <a:ext cx="41179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i="1">
                <a:solidFill>
                  <a:srgbClr val="7979A5"/>
                </a:solidFill>
                <a:latin typeface="Trebuchet MS" charset="0"/>
              </a:rPr>
              <a:t>New games based on chess</a:t>
            </a:r>
            <a:r>
              <a:rPr lang="en-GB" b="1">
                <a:solidFill>
                  <a:srgbClr val="7979A5"/>
                </a:solidFill>
                <a:latin typeface="Trebuchet MS" charset="0"/>
              </a:rPr>
              <a:t> </a:t>
            </a:r>
            <a:endParaRPr lang="en-GB" b="1" i="1">
              <a:solidFill>
                <a:srgbClr val="7979A5"/>
              </a:solidFill>
              <a:latin typeface="Trebuchet MS" charset="0"/>
            </a:endParaRPr>
          </a:p>
        </p:txBody>
      </p:sp>
      <p:sp>
        <p:nvSpPr>
          <p:cNvPr id="23555" name="Text Box 3"/>
          <p:cNvSpPr txBox="1">
            <a:spLocks noChangeArrowheads="1"/>
          </p:cNvSpPr>
          <p:nvPr/>
        </p:nvSpPr>
        <p:spPr bwMode="auto">
          <a:xfrm>
            <a:off x="279400" y="968375"/>
            <a:ext cx="6286500" cy="15906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latin typeface="Trebuchet MS" charset="0"/>
              </a:rPr>
              <a:t>Chess is an ancient game, and is played all over the world. Chess is played by two players, who move their respective sets of pieces, according to specific rules, with the objective of trapping the opponent</a:t>
            </a:r>
            <a:r>
              <a:rPr lang="ja-JP" altLang="en-GB" sz="1400" b="1">
                <a:latin typeface="Arial"/>
              </a:rPr>
              <a:t>’</a:t>
            </a:r>
            <a:r>
              <a:rPr lang="en-GB" sz="1400" b="1">
                <a:latin typeface="Trebuchet MS" charset="0"/>
              </a:rPr>
              <a:t>s king in </a:t>
            </a:r>
            <a:r>
              <a:rPr lang="ja-JP" altLang="en-GB" sz="1400" b="1">
                <a:latin typeface="Arial"/>
              </a:rPr>
              <a:t>‘</a:t>
            </a:r>
            <a:r>
              <a:rPr lang="en-GB" sz="1400" b="1">
                <a:latin typeface="Trebuchet MS" charset="0"/>
              </a:rPr>
              <a:t>check mate</a:t>
            </a:r>
            <a:r>
              <a:rPr lang="ja-JP" altLang="en-GB" sz="1400" b="1">
                <a:latin typeface="Arial"/>
              </a:rPr>
              <a:t>’</a:t>
            </a:r>
            <a:r>
              <a:rPr lang="en-GB" sz="1400" b="1">
                <a:latin typeface="Trebuchet MS" charset="0"/>
              </a:rPr>
              <a:t> – a term derived from the Persian phrase </a:t>
            </a:r>
            <a:r>
              <a:rPr lang="en-GB" sz="1400" b="1" i="1">
                <a:latin typeface="Trebuchet MS" charset="0"/>
              </a:rPr>
              <a:t>shah mat </a:t>
            </a:r>
            <a:r>
              <a:rPr lang="en-GB" sz="1400" b="1">
                <a:latin typeface="Trebuchet MS" charset="0"/>
              </a:rPr>
              <a:t>– </a:t>
            </a:r>
            <a:r>
              <a:rPr lang="ja-JP" altLang="en-GB" sz="1400" b="1">
                <a:latin typeface="Arial"/>
              </a:rPr>
              <a:t>‘</a:t>
            </a:r>
            <a:r>
              <a:rPr lang="en-GB" sz="1400" b="1">
                <a:latin typeface="Trebuchet MS" charset="0"/>
              </a:rPr>
              <a:t>the king is dead</a:t>
            </a:r>
            <a:r>
              <a:rPr lang="ja-JP" altLang="en-GB" sz="1400" b="1">
                <a:latin typeface="Arial"/>
              </a:rPr>
              <a:t>’</a:t>
            </a:r>
            <a:r>
              <a:rPr lang="en-GB" sz="1400" b="1">
                <a:latin typeface="Trebuchet MS" charset="0"/>
              </a:rPr>
              <a:t>.</a:t>
            </a:r>
          </a:p>
          <a:p>
            <a:pPr algn="ctr"/>
            <a:endParaRPr lang="en-GB" sz="1400" b="1">
              <a:latin typeface="Trebuchet MS" charset="0"/>
            </a:endParaRPr>
          </a:p>
          <a:p>
            <a:pPr algn="ctr"/>
            <a:r>
              <a:rPr lang="en-GB" sz="1400" b="1">
                <a:latin typeface="Trebuchet MS" charset="0"/>
              </a:rPr>
              <a:t>Familiar stuff. But how many new games can we invent, based on chess?</a:t>
            </a:r>
            <a:endParaRPr lang="en-GB" sz="1400" b="1" i="1">
              <a:latin typeface="Trebuchet MS" charset="0"/>
            </a:endParaRPr>
          </a:p>
        </p:txBody>
      </p:sp>
      <p:sp>
        <p:nvSpPr>
          <p:cNvPr id="23556" name="Text Box 4"/>
          <p:cNvSpPr txBox="1">
            <a:spLocks noChangeArrowheads="1"/>
          </p:cNvSpPr>
          <p:nvPr/>
        </p:nvSpPr>
        <p:spPr bwMode="auto">
          <a:xfrm>
            <a:off x="304800" y="5410200"/>
            <a:ext cx="6248400" cy="4185761"/>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Lst>
              <a:defRPr sz="2400">
                <a:solidFill>
                  <a:schemeClr val="tx1"/>
                </a:solidFill>
                <a:latin typeface="Times New Roman" charset="0"/>
                <a:ea typeface="ＭＳ Ｐゴシック" charset="0"/>
              </a:defRPr>
            </a:lvl1pPr>
            <a:lvl2pPr>
              <a:tabLst>
                <a:tab pos="571500" algn="l"/>
              </a:tabLst>
              <a:defRPr sz="2400">
                <a:solidFill>
                  <a:schemeClr val="tx1"/>
                </a:solidFill>
                <a:latin typeface="Times New Roman" charset="0"/>
                <a:ea typeface="ＭＳ Ｐゴシック" charset="0"/>
              </a:defRPr>
            </a:lvl2pPr>
            <a:lvl3pPr>
              <a:tabLst>
                <a:tab pos="571500" algn="l"/>
              </a:tabLst>
              <a:defRPr sz="2400">
                <a:solidFill>
                  <a:schemeClr val="tx1"/>
                </a:solidFill>
                <a:latin typeface="Times New Roman" charset="0"/>
                <a:ea typeface="ＭＳ Ｐゴシック" charset="0"/>
              </a:defRPr>
            </a:lvl3pPr>
            <a:lvl4pPr>
              <a:tabLst>
                <a:tab pos="571500" algn="l"/>
              </a:tabLst>
              <a:defRPr sz="2400">
                <a:solidFill>
                  <a:schemeClr val="tx1"/>
                </a:solidFill>
                <a:latin typeface="Times New Roman" charset="0"/>
                <a:ea typeface="ＭＳ Ｐゴシック" charset="0"/>
              </a:defRPr>
            </a:lvl4pPr>
            <a:lvl5pPr>
              <a:tabLst>
                <a:tab pos="5715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Activities</a:t>
            </a:r>
          </a:p>
          <a:p>
            <a:pPr algn="ctr"/>
            <a:r>
              <a:rPr lang="en-GB" sz="800" b="1" dirty="0">
                <a:solidFill>
                  <a:srgbClr val="FF0000"/>
                </a:solidFill>
                <a:latin typeface="Trebuchet MS" charset="0"/>
              </a:rPr>
              <a:t>  </a:t>
            </a:r>
          </a:p>
          <a:p>
            <a:pPr marL="285750" indent="-285750">
              <a:buFont typeface="Wingdings" charset="2"/>
              <a:buChar char="§"/>
              <a:tabLst>
                <a:tab pos="546100" algn="l"/>
              </a:tabLst>
            </a:pPr>
            <a:r>
              <a:rPr lang="en-GB" sz="1400" b="1" dirty="0">
                <a:solidFill>
                  <a:srgbClr val="FF0000"/>
                </a:solidFill>
                <a:latin typeface="Trebuchet MS" charset="0"/>
              </a:rPr>
              <a:t> Individually and in silence, write down as detailed a description as 	you can of what you know about the game of chess – what it 	looks like, how it</a:t>
            </a:r>
            <a:r>
              <a:rPr lang="ja-JP" altLang="en-GB" sz="1400" b="1" dirty="0">
                <a:solidFill>
                  <a:srgbClr val="FF0000"/>
                </a:solidFill>
                <a:latin typeface="Arial"/>
              </a:rPr>
              <a:t>’</a:t>
            </a:r>
            <a:r>
              <a:rPr lang="en-GB" sz="1400" b="1" dirty="0">
                <a:solidFill>
                  <a:srgbClr val="FF0000"/>
                </a:solidFill>
                <a:latin typeface="Trebuchet MS" charset="0"/>
              </a:rPr>
              <a:t>s played, what the rules are, what the 		atmosphere is like...  Don</a:t>
            </a:r>
            <a:r>
              <a:rPr lang="ja-JP" altLang="en-GB" sz="1400" b="1" dirty="0">
                <a:solidFill>
                  <a:srgbClr val="FF0000"/>
                </a:solidFill>
                <a:latin typeface="Arial"/>
              </a:rPr>
              <a:t>’</a:t>
            </a:r>
            <a:r>
              <a:rPr lang="en-GB" sz="1400" b="1" dirty="0">
                <a:solidFill>
                  <a:srgbClr val="FF0000"/>
                </a:solidFill>
                <a:latin typeface="Trebuchet MS" charset="0"/>
              </a:rPr>
              <a:t>t worry if you don</a:t>
            </a:r>
            <a:r>
              <a:rPr lang="ja-JP" altLang="en-GB" sz="1400" b="1" dirty="0">
                <a:solidFill>
                  <a:srgbClr val="FF0000"/>
                </a:solidFill>
                <a:latin typeface="Arial"/>
              </a:rPr>
              <a:t>’</a:t>
            </a:r>
            <a:r>
              <a:rPr lang="en-GB" sz="1400" b="1" dirty="0">
                <a:solidFill>
                  <a:srgbClr val="FF0000"/>
                </a:solidFill>
                <a:latin typeface="Trebuchet MS" charset="0"/>
              </a:rPr>
              <a:t>t know much about 	chess – you certainly know enough to contribute (there are two 	players; it</a:t>
            </a:r>
            <a:r>
              <a:rPr lang="ja-JP" altLang="en-GB" sz="1400" b="1" dirty="0">
                <a:solidFill>
                  <a:srgbClr val="FF0000"/>
                </a:solidFill>
                <a:latin typeface="Arial"/>
              </a:rPr>
              <a:t>’</a:t>
            </a:r>
            <a:r>
              <a:rPr lang="en-GB" sz="1400" b="1" dirty="0">
                <a:solidFill>
                  <a:srgbClr val="FF0000"/>
                </a:solidFill>
                <a:latin typeface="Trebuchet MS" charset="0"/>
              </a:rPr>
              <a:t>s played on a board...). Write each element of your 	description as a separate point.</a:t>
            </a:r>
            <a:endParaRPr lang="en-GB" sz="1400" b="1" i="1" u="sng" dirty="0">
              <a:solidFill>
                <a:srgbClr val="FF0000"/>
              </a:solidFill>
              <a:latin typeface="Trebuchet MS" charset="0"/>
            </a:endParaRPr>
          </a:p>
          <a:p>
            <a:pPr marL="285750" indent="-285750">
              <a:buFont typeface="Wingdings" charset="2"/>
              <a:buChar char="§"/>
              <a:tabLst>
                <a:tab pos="546100" algn="l"/>
              </a:tabLst>
            </a:pPr>
            <a:endParaRPr lang="en-GB" sz="800" b="1" i="1" u="sng" dirty="0">
              <a:solidFill>
                <a:srgbClr val="FF0000"/>
              </a:solidFill>
              <a:latin typeface="Trebuchet MS" charset="0"/>
            </a:endParaRPr>
          </a:p>
          <a:p>
            <a:pPr marL="285750" indent="-285750">
              <a:buFont typeface="Wingdings" charset="2"/>
              <a:buChar char="§"/>
              <a:tabLst>
                <a:tab pos="546100" algn="l"/>
              </a:tabLst>
            </a:pPr>
            <a:r>
              <a:rPr lang="en-GB" sz="1400" b="1" dirty="0">
                <a:solidFill>
                  <a:srgbClr val="FF0000"/>
                </a:solidFill>
                <a:latin typeface="Trebuchet MS" charset="0"/>
              </a:rPr>
              <a:t>Then work in groups of about six, and share your individual lists to 	form a combined list, representing the group</a:t>
            </a:r>
            <a:r>
              <a:rPr lang="ja-JP" altLang="en-GB" sz="1400" b="1" dirty="0">
                <a:solidFill>
                  <a:srgbClr val="FF0000"/>
                </a:solidFill>
                <a:latin typeface="Arial"/>
              </a:rPr>
              <a:t>’</a:t>
            </a:r>
            <a:r>
              <a:rPr lang="en-GB" sz="1400" b="1" dirty="0">
                <a:solidFill>
                  <a:srgbClr val="FF0000"/>
                </a:solidFill>
                <a:latin typeface="Trebuchet MS" charset="0"/>
              </a:rPr>
              <a:t>s collective 		description.</a:t>
            </a:r>
          </a:p>
          <a:p>
            <a:pPr marL="285750" indent="-285750">
              <a:buFont typeface="Wingdings" charset="2"/>
              <a:buChar char="§"/>
              <a:tabLst>
                <a:tab pos="546100" algn="l"/>
              </a:tabLst>
            </a:pPr>
            <a:endParaRPr lang="en-GB" sz="800" b="1" dirty="0">
              <a:solidFill>
                <a:srgbClr val="FF0000"/>
              </a:solidFill>
              <a:latin typeface="Trebuchet MS" charset="0"/>
            </a:endParaRPr>
          </a:p>
          <a:p>
            <a:pPr marL="285750" indent="-285750">
              <a:buFont typeface="Wingdings" charset="2"/>
              <a:buChar char="§"/>
              <a:tabLst>
                <a:tab pos="546100" algn="l"/>
              </a:tabLst>
            </a:pPr>
            <a:r>
              <a:rPr lang="en-GB" sz="1400" b="1" dirty="0">
                <a:solidFill>
                  <a:srgbClr val="FF0000"/>
                </a:solidFill>
                <a:latin typeface="Trebuchet MS" charset="0"/>
              </a:rPr>
              <a:t>Then choose one feature, and ask </a:t>
            </a:r>
            <a:r>
              <a:rPr lang="ja-JP" altLang="en-GB" sz="1400" b="1" dirty="0">
                <a:solidFill>
                  <a:srgbClr val="FF0000"/>
                </a:solidFill>
                <a:latin typeface="Arial"/>
              </a:rPr>
              <a:t>‘</a:t>
            </a:r>
            <a:r>
              <a:rPr lang="en-GB" sz="1400" b="1" dirty="0">
                <a:solidFill>
                  <a:srgbClr val="FF0000"/>
                </a:solidFill>
                <a:latin typeface="Trebuchet MS" charset="0"/>
              </a:rPr>
              <a:t>How might this be different?</a:t>
            </a:r>
            <a:r>
              <a:rPr lang="ja-JP" altLang="en-GB" sz="1400" b="1" dirty="0">
                <a:solidFill>
                  <a:srgbClr val="FF0000"/>
                </a:solidFill>
                <a:latin typeface="Arial"/>
              </a:rPr>
              <a:t>’</a:t>
            </a:r>
            <a:r>
              <a:rPr lang="en-GB" sz="1400" b="1" dirty="0">
                <a:solidFill>
                  <a:srgbClr val="FF0000"/>
                </a:solidFill>
                <a:latin typeface="Trebuchet MS" charset="0"/>
              </a:rPr>
              <a:t> 	and see what happens.</a:t>
            </a:r>
          </a:p>
          <a:p>
            <a:pPr marL="285750" indent="-285750">
              <a:buFont typeface="Wingdings" charset="2"/>
              <a:buChar char="§"/>
              <a:tabLst>
                <a:tab pos="546100" algn="l"/>
              </a:tabLst>
            </a:pPr>
            <a:endParaRPr lang="en-GB" sz="800" b="1" dirty="0">
              <a:solidFill>
                <a:srgbClr val="FF0000"/>
              </a:solidFill>
              <a:latin typeface="Trebuchet MS" charset="0"/>
            </a:endParaRPr>
          </a:p>
          <a:p>
            <a:pPr marL="285750" indent="-285750">
              <a:buFont typeface="Wingdings" charset="2"/>
              <a:buChar char="§"/>
              <a:tabLst>
                <a:tab pos="546100" algn="l"/>
              </a:tabLst>
            </a:pPr>
            <a:r>
              <a:rPr lang="en-GB" sz="1400" b="1" dirty="0">
                <a:solidFill>
                  <a:srgbClr val="FF0000"/>
                </a:solidFill>
                <a:latin typeface="Trebuchet MS" charset="0"/>
              </a:rPr>
              <a:t>..Then choose another feature and do the same thing, and then 	another... </a:t>
            </a:r>
          </a:p>
          <a:p>
            <a:pPr marL="285750" indent="-285750">
              <a:buFont typeface="Wingdings" charset="2"/>
              <a:buChar char="§"/>
              <a:tabLst>
                <a:tab pos="546100" algn="l"/>
              </a:tabLst>
            </a:pPr>
            <a:endParaRPr lang="en-GB" sz="800" b="1" dirty="0">
              <a:solidFill>
                <a:srgbClr val="FF0000"/>
              </a:solidFill>
              <a:latin typeface="Trebuchet MS" charset="0"/>
            </a:endParaRPr>
          </a:p>
          <a:p>
            <a:pPr marL="285750" indent="-285750">
              <a:buFont typeface="Wingdings" charset="2"/>
              <a:buChar char="§"/>
              <a:tabLst>
                <a:tab pos="546100" algn="l"/>
              </a:tabLst>
            </a:pPr>
            <a:r>
              <a:rPr lang="en-GB" sz="1400" b="1" dirty="0">
                <a:solidFill>
                  <a:srgbClr val="FF0000"/>
                </a:solidFill>
                <a:latin typeface="Trebuchet MS" charset="0"/>
              </a:rPr>
              <a:t>How many new games can you discover?</a:t>
            </a:r>
          </a:p>
        </p:txBody>
      </p:sp>
      <p:pic>
        <p:nvPicPr>
          <p:cNvPr id="23572" name="Picture 20" descr="ch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2667000"/>
            <a:ext cx="4052887" cy="2608263"/>
          </a:xfrm>
          <a:prstGeom prst="rect">
            <a:avLst/>
          </a:prstGeom>
          <a:noFill/>
          <a:extLst>
            <a:ext uri="{909E8E84-426E-40dd-AFC4-6F175D3DCCD1}">
              <a14:hiddenFill xmlns="" xmlns:a14="http://schemas.microsoft.com/office/drawing/2010/main">
                <a:solidFill>
                  <a:srgbClr val="FFFFFF"/>
                </a:solidFill>
              </a14:hiddenFill>
            </a:ext>
          </a:extLst>
        </p:spPr>
      </p:pic>
      <p:sp>
        <p:nvSpPr>
          <p:cNvPr id="23577" name="Text Box 25"/>
          <p:cNvSpPr txBox="1">
            <a:spLocks noChangeArrowheads="1"/>
          </p:cNvSpPr>
          <p:nvPr/>
        </p:nvSpPr>
        <p:spPr bwMode="auto">
          <a:xfrm>
            <a:off x="236538" y="9569450"/>
            <a:ext cx="36353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19</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47700" y="304800"/>
            <a:ext cx="5562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GB" b="1">
                <a:solidFill>
                  <a:srgbClr val="7979A5"/>
                </a:solidFill>
                <a:latin typeface="Trebuchet MS" charset="0"/>
              </a:rPr>
              <a:t>New games based on chess</a:t>
            </a:r>
            <a:r>
              <a:rPr lang="en-GB" b="1" i="1">
                <a:solidFill>
                  <a:srgbClr val="7979A5"/>
                </a:solidFill>
                <a:latin typeface="Trebuchet MS" charset="0"/>
              </a:rPr>
              <a:t> </a:t>
            </a:r>
            <a:r>
              <a:rPr lang="en-GB" b="1">
                <a:solidFill>
                  <a:srgbClr val="7979A5"/>
                </a:solidFill>
                <a:latin typeface="Trebuchet MS" charset="0"/>
              </a:rPr>
              <a:t>– Teacher notes</a:t>
            </a:r>
          </a:p>
        </p:txBody>
      </p:sp>
      <p:sp>
        <p:nvSpPr>
          <p:cNvPr id="25603" name="Text Box 3"/>
          <p:cNvSpPr txBox="1">
            <a:spLocks noChangeArrowheads="1"/>
          </p:cNvSpPr>
          <p:nvPr/>
        </p:nvSpPr>
        <p:spPr bwMode="auto">
          <a:xfrm>
            <a:off x="279400" y="1204913"/>
            <a:ext cx="6286500" cy="8620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To give learners an experience of deliberate creativity – having ideas </a:t>
            </a:r>
            <a:r>
              <a:rPr lang="ja-JP" altLang="en-GB" sz="1400" b="1">
                <a:latin typeface="Arial"/>
              </a:rPr>
              <a:t>‘</a:t>
            </a:r>
            <a:r>
              <a:rPr lang="en-GB" sz="1400" b="1">
                <a:latin typeface="Trebuchet MS" charset="0"/>
              </a:rPr>
              <a:t>on demand</a:t>
            </a:r>
            <a:r>
              <a:rPr lang="ja-JP" altLang="en-GB" sz="1400" b="1">
                <a:latin typeface="Arial"/>
              </a:rPr>
              <a:t>’</a:t>
            </a:r>
            <a:r>
              <a:rPr lang="en-GB" sz="1400" b="1">
                <a:latin typeface="Trebuchet MS" charset="0"/>
              </a:rPr>
              <a:t>.</a:t>
            </a:r>
          </a:p>
        </p:txBody>
      </p:sp>
      <p:sp>
        <p:nvSpPr>
          <p:cNvPr id="25604" name="Text Box 4"/>
          <p:cNvSpPr txBox="1">
            <a:spLocks noChangeArrowheads="1"/>
          </p:cNvSpPr>
          <p:nvPr/>
        </p:nvSpPr>
        <p:spPr bwMode="auto">
          <a:xfrm>
            <a:off x="279400" y="2209800"/>
            <a:ext cx="6286500" cy="25638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92088" algn="l"/>
                <a:tab pos="381000" algn="l"/>
              </a:tabLst>
              <a:defRPr sz="2400">
                <a:solidFill>
                  <a:schemeClr val="tx1"/>
                </a:solidFill>
                <a:latin typeface="Times New Roman" charset="0"/>
                <a:ea typeface="ＭＳ Ｐゴシック" charset="0"/>
              </a:defRPr>
            </a:lvl1pPr>
            <a:lvl2pPr>
              <a:tabLst>
                <a:tab pos="192088" algn="l"/>
                <a:tab pos="381000" algn="l"/>
              </a:tabLst>
              <a:defRPr sz="2400">
                <a:solidFill>
                  <a:schemeClr val="tx1"/>
                </a:solidFill>
                <a:latin typeface="Times New Roman" charset="0"/>
                <a:ea typeface="ＭＳ Ｐゴシック" charset="0"/>
              </a:defRPr>
            </a:lvl2pPr>
            <a:lvl3pPr>
              <a:tabLst>
                <a:tab pos="192088" algn="l"/>
                <a:tab pos="381000" algn="l"/>
              </a:tabLst>
              <a:defRPr sz="2400">
                <a:solidFill>
                  <a:schemeClr val="tx1"/>
                </a:solidFill>
                <a:latin typeface="Times New Roman" charset="0"/>
                <a:ea typeface="ＭＳ Ｐゴシック" charset="0"/>
              </a:defRPr>
            </a:lvl3pPr>
            <a:lvl4pPr>
              <a:tabLst>
                <a:tab pos="192088" algn="l"/>
                <a:tab pos="381000" algn="l"/>
              </a:tabLst>
              <a:defRPr sz="2400">
                <a:solidFill>
                  <a:schemeClr val="tx1"/>
                </a:solidFill>
                <a:latin typeface="Times New Roman" charset="0"/>
                <a:ea typeface="ＭＳ Ｐゴシック" charset="0"/>
              </a:defRPr>
            </a:lvl4pPr>
            <a:lvl5pPr>
              <a:tabLst>
                <a:tab pos="192088" algn="l"/>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Key outcomes</a:t>
            </a:r>
          </a:p>
          <a:p>
            <a:endParaRPr lang="en-GB" sz="800" b="1" dirty="0">
              <a:solidFill>
                <a:schemeClr val="accent2"/>
              </a:solidFill>
              <a:latin typeface="Trebuchet MS" charset="0"/>
            </a:endParaRPr>
          </a:p>
          <a:p>
            <a:pPr marL="265113" indent="-265113">
              <a:buFontTx/>
              <a:buChar char="•"/>
              <a:tabLst>
                <a:tab pos="192088" algn="l"/>
                <a:tab pos="546100" algn="l"/>
              </a:tabLst>
            </a:pPr>
            <a:r>
              <a:rPr lang="en-GB" sz="1400" b="1" dirty="0">
                <a:latin typeface="Trebuchet MS" charset="0"/>
              </a:rPr>
              <a:t>Successful generation of ideas.</a:t>
            </a:r>
          </a:p>
          <a:p>
            <a:pPr marL="265113" indent="-265113">
              <a:buFontTx/>
              <a:buChar char="•"/>
              <a:tabLst>
                <a:tab pos="192088" algn="l"/>
                <a:tab pos="546100" algn="l"/>
              </a:tabLst>
            </a:pPr>
            <a:r>
              <a:rPr lang="en-GB" sz="1400" b="1" dirty="0">
                <a:latin typeface="Trebuchet MS" charset="0"/>
              </a:rPr>
              <a:t>Recognition of the importance of careful observation of what 	happens now.</a:t>
            </a:r>
          </a:p>
          <a:p>
            <a:pPr marL="265113" indent="-265113">
              <a:buFontTx/>
              <a:buChar char="•"/>
              <a:tabLst>
                <a:tab pos="192088" algn="l"/>
                <a:tab pos="546100" algn="l"/>
              </a:tabLst>
            </a:pPr>
            <a:r>
              <a:rPr lang="en-GB" sz="1400" b="1" dirty="0">
                <a:latin typeface="Trebuchet MS" charset="0"/>
              </a:rPr>
              <a:t>Recognition that the perception of a group is significantly more 	powerful than the perception of the individual.</a:t>
            </a:r>
          </a:p>
          <a:p>
            <a:pPr marL="265113" indent="-265113">
              <a:buFontTx/>
              <a:buChar char="•"/>
              <a:tabLst>
                <a:tab pos="192088" algn="l"/>
                <a:tab pos="546100" algn="l"/>
              </a:tabLst>
            </a:pPr>
            <a:r>
              <a:rPr lang="en-GB" sz="1400" b="1" dirty="0">
                <a:latin typeface="Trebuchet MS" charset="0"/>
              </a:rPr>
              <a:t> Appreciation of the importance of asking </a:t>
            </a:r>
            <a:r>
              <a:rPr lang="ja-JP" altLang="en-GB" sz="1400" b="1" dirty="0">
                <a:latin typeface="Arial"/>
              </a:rPr>
              <a:t>‘</a:t>
            </a:r>
            <a:r>
              <a:rPr lang="en-GB" sz="1400" b="1" dirty="0">
                <a:latin typeface="Trebuchet MS" charset="0"/>
              </a:rPr>
              <a:t>how might this be 		different?</a:t>
            </a:r>
            <a:r>
              <a:rPr lang="ja-JP" altLang="en-GB" sz="1400" b="1" dirty="0">
                <a:latin typeface="Arial"/>
              </a:rPr>
              <a:t>’</a:t>
            </a:r>
            <a:r>
              <a:rPr lang="en-GB" sz="1400" b="1" dirty="0">
                <a:latin typeface="Trebuchet MS" charset="0"/>
              </a:rPr>
              <a:t>.</a:t>
            </a:r>
          </a:p>
          <a:p>
            <a:pPr marL="265113" indent="-265113">
              <a:buFontTx/>
              <a:buChar char="•"/>
              <a:tabLst>
                <a:tab pos="192088" algn="l"/>
                <a:tab pos="546100" algn="l"/>
              </a:tabLst>
            </a:pPr>
            <a:r>
              <a:rPr lang="en-GB" sz="1400" b="1" dirty="0">
                <a:latin typeface="Trebuchet MS" charset="0"/>
              </a:rPr>
              <a:t> Recognition of the importance of listening carefully to others.</a:t>
            </a:r>
          </a:p>
          <a:p>
            <a:pPr marL="265113" indent="-265113">
              <a:buFontTx/>
              <a:buChar char="•"/>
              <a:tabLst>
                <a:tab pos="192088" algn="l"/>
                <a:tab pos="546100" algn="l"/>
              </a:tabLst>
            </a:pPr>
            <a:r>
              <a:rPr lang="en-GB" sz="1400" b="1" dirty="0">
                <a:latin typeface="Trebuchet MS" charset="0"/>
              </a:rPr>
              <a:t> Recognition that the creative power of a group is much greater than 	the creative power of an individual.</a:t>
            </a:r>
          </a:p>
        </p:txBody>
      </p:sp>
      <p:sp>
        <p:nvSpPr>
          <p:cNvPr id="25605" name="Text Box 5"/>
          <p:cNvSpPr txBox="1">
            <a:spLocks noChangeArrowheads="1"/>
          </p:cNvSpPr>
          <p:nvPr/>
        </p:nvSpPr>
        <p:spPr bwMode="auto">
          <a:xfrm>
            <a:off x="285750" y="4876800"/>
            <a:ext cx="6286500" cy="323165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92088" algn="l"/>
                <a:tab pos="384175" algn="l"/>
              </a:tabLst>
              <a:defRPr sz="2400">
                <a:solidFill>
                  <a:schemeClr val="tx1"/>
                </a:solidFill>
                <a:latin typeface="Times New Roman" charset="0"/>
                <a:ea typeface="ＭＳ Ｐゴシック" charset="0"/>
              </a:defRPr>
            </a:lvl1pPr>
            <a:lvl2pPr>
              <a:tabLst>
                <a:tab pos="192088" algn="l"/>
                <a:tab pos="384175" algn="l"/>
              </a:tabLst>
              <a:defRPr sz="2400">
                <a:solidFill>
                  <a:schemeClr val="tx1"/>
                </a:solidFill>
                <a:latin typeface="Times New Roman" charset="0"/>
                <a:ea typeface="ＭＳ Ｐゴシック" charset="0"/>
              </a:defRPr>
            </a:lvl2pPr>
            <a:lvl3pPr>
              <a:tabLst>
                <a:tab pos="192088" algn="l"/>
                <a:tab pos="384175" algn="l"/>
              </a:tabLst>
              <a:defRPr sz="2400">
                <a:solidFill>
                  <a:schemeClr val="tx1"/>
                </a:solidFill>
                <a:latin typeface="Times New Roman" charset="0"/>
                <a:ea typeface="ＭＳ Ｐゴシック" charset="0"/>
              </a:defRPr>
            </a:lvl3pPr>
            <a:lvl4pPr>
              <a:tabLst>
                <a:tab pos="192088" algn="l"/>
                <a:tab pos="384175" algn="l"/>
              </a:tabLst>
              <a:defRPr sz="2400">
                <a:solidFill>
                  <a:schemeClr val="tx1"/>
                </a:solidFill>
                <a:latin typeface="Times New Roman" charset="0"/>
                <a:ea typeface="ＭＳ Ｐゴシック" charset="0"/>
              </a:defRPr>
            </a:lvl4pPr>
            <a:lvl5pPr>
              <a:tabLst>
                <a:tab pos="192088" algn="l"/>
                <a:tab pos="384175" algn="l"/>
              </a:tabLst>
              <a:defRPr sz="2400">
                <a:solidFill>
                  <a:schemeClr val="tx1"/>
                </a:solidFill>
                <a:latin typeface="Times New Roman" charset="0"/>
                <a:ea typeface="ＭＳ Ｐゴシック" charset="0"/>
              </a:defRPr>
            </a:lvl5pPr>
            <a:lvl6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6pPr>
            <a:lvl7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7pPr>
            <a:lvl8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8pPr>
            <a:lvl9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800" b="1" dirty="0">
              <a:latin typeface="Trebuchet MS" charset="0"/>
            </a:endParaRPr>
          </a:p>
          <a:p>
            <a:pPr marL="265113" indent="-265113">
              <a:buFontTx/>
              <a:buChar char="•"/>
              <a:tabLst>
                <a:tab pos="192088" algn="l"/>
                <a:tab pos="546100" algn="l"/>
              </a:tabLst>
            </a:pPr>
            <a:r>
              <a:rPr lang="en-GB" sz="1400" b="1" dirty="0">
                <a:latin typeface="Trebuchet MS" charset="0"/>
              </a:rPr>
              <a:t>This activity is not based on there being a problem to solve. There is 	nothing </a:t>
            </a:r>
            <a:r>
              <a:rPr lang="ja-JP" altLang="en-GB" sz="1400" b="1" dirty="0">
                <a:latin typeface="Arial"/>
              </a:rPr>
              <a:t>‘</a:t>
            </a:r>
            <a:r>
              <a:rPr lang="en-GB" sz="1400" b="1" dirty="0">
                <a:latin typeface="Trebuchet MS" charset="0"/>
              </a:rPr>
              <a:t>wrong</a:t>
            </a:r>
            <a:r>
              <a:rPr lang="ja-JP" altLang="en-GB" sz="1400" b="1" dirty="0">
                <a:latin typeface="Arial"/>
              </a:rPr>
              <a:t>’</a:t>
            </a:r>
            <a:r>
              <a:rPr lang="en-GB" sz="1400" b="1" dirty="0">
                <a:latin typeface="Trebuchet MS" charset="0"/>
              </a:rPr>
              <a:t> with chess – it works very well as it is. But that 	</a:t>
            </a:r>
            <a:r>
              <a:rPr lang="en-GB" sz="1400" b="1" dirty="0" err="1">
                <a:latin typeface="Trebuchet MS" charset="0"/>
              </a:rPr>
              <a:t>doesn</a:t>
            </a:r>
            <a:r>
              <a:rPr lang="ja-JP" altLang="en-GB" sz="1400" b="1" dirty="0">
                <a:latin typeface="Arial"/>
              </a:rPr>
              <a:t>’</a:t>
            </a:r>
            <a:r>
              <a:rPr lang="en-GB" sz="1400" b="1" dirty="0">
                <a:latin typeface="Trebuchet MS" charset="0"/>
              </a:rPr>
              <a:t>t stop us from generating literally hundreds of ideas...</a:t>
            </a:r>
          </a:p>
          <a:p>
            <a:pPr marL="265113" indent="-265113">
              <a:buFontTx/>
              <a:buChar char="•"/>
              <a:tabLst>
                <a:tab pos="192088" algn="l"/>
                <a:tab pos="546100" algn="l"/>
              </a:tabLst>
            </a:pPr>
            <a:r>
              <a:rPr lang="en-GB" sz="1400" b="1" dirty="0">
                <a:latin typeface="Trebuchet MS" charset="0"/>
              </a:rPr>
              <a:t> Encourage learners to notice aspects of chess that are less obvious, 	such as </a:t>
            </a:r>
            <a:r>
              <a:rPr lang="ja-JP" altLang="en-GB" sz="1400" b="1" dirty="0">
                <a:latin typeface="Arial"/>
              </a:rPr>
              <a:t>‘</a:t>
            </a:r>
            <a:r>
              <a:rPr lang="en-GB" sz="1400" b="1" dirty="0">
                <a:latin typeface="Trebuchet MS" charset="0"/>
              </a:rPr>
              <a:t>only one piece can occupy any one square at any one 	time</a:t>
            </a:r>
            <a:r>
              <a:rPr lang="ja-JP" altLang="en-GB" sz="1400" b="1" dirty="0">
                <a:latin typeface="Arial"/>
              </a:rPr>
              <a:t>’</a:t>
            </a:r>
            <a:r>
              <a:rPr lang="en-GB" sz="1400" b="1" dirty="0">
                <a:latin typeface="Trebuchet MS" charset="0"/>
              </a:rPr>
              <a:t>; </a:t>
            </a:r>
            <a:r>
              <a:rPr lang="ja-JP" altLang="en-GB" sz="1400" b="1" dirty="0">
                <a:latin typeface="Arial"/>
              </a:rPr>
              <a:t>‘</a:t>
            </a:r>
            <a:r>
              <a:rPr lang="en-GB" sz="1400" b="1" dirty="0">
                <a:latin typeface="Trebuchet MS" charset="0"/>
              </a:rPr>
              <a:t>all squares on the board are equal</a:t>
            </a:r>
            <a:r>
              <a:rPr lang="ja-JP" altLang="en-GB" sz="1400" b="1" dirty="0">
                <a:latin typeface="Arial"/>
              </a:rPr>
              <a:t>’</a:t>
            </a:r>
            <a:r>
              <a:rPr lang="en-GB" sz="1400" b="1" dirty="0">
                <a:latin typeface="Trebuchet MS" charset="0"/>
              </a:rPr>
              <a:t> (in contrast, say, to 	the	squares on the boards of </a:t>
            </a:r>
            <a:r>
              <a:rPr lang="en-GB" sz="1400" b="1" i="1" dirty="0">
                <a:latin typeface="Trebuchet MS" charset="0"/>
              </a:rPr>
              <a:t>Scrabble</a:t>
            </a:r>
            <a:r>
              <a:rPr lang="en-GB" sz="1400" b="1" dirty="0">
                <a:latin typeface="Trebuchet MS" charset="0"/>
              </a:rPr>
              <a:t>, </a:t>
            </a:r>
            <a:r>
              <a:rPr lang="en-GB" sz="1400" b="1" i="1" dirty="0">
                <a:latin typeface="Trebuchet MS" charset="0"/>
              </a:rPr>
              <a:t>Monopoly</a:t>
            </a:r>
            <a:r>
              <a:rPr lang="en-GB" sz="1400" b="1" dirty="0">
                <a:latin typeface="Trebuchet MS" charset="0"/>
              </a:rPr>
              <a:t> or </a:t>
            </a:r>
            <a:r>
              <a:rPr lang="en-GB" sz="1400" b="1" i="1" dirty="0">
                <a:latin typeface="Trebuchet MS" charset="0"/>
              </a:rPr>
              <a:t>Snakes and 	Ladders</a:t>
            </a:r>
            <a:r>
              <a:rPr lang="en-GB" sz="1400" b="1" dirty="0">
                <a:latin typeface="Trebuchet MS" charset="0"/>
              </a:rPr>
              <a:t>); and </a:t>
            </a:r>
            <a:r>
              <a:rPr lang="ja-JP" altLang="en-GB" sz="1400" b="1" dirty="0">
                <a:latin typeface="Arial"/>
              </a:rPr>
              <a:t>‘</a:t>
            </a:r>
            <a:r>
              <a:rPr lang="en-GB" sz="1400" b="1" dirty="0">
                <a:latin typeface="Trebuchet MS" charset="0"/>
              </a:rPr>
              <a:t>with the exception of one special move of a pawn, 	each piece maintains its identity throughout the game – a knight is 	always a knight</a:t>
            </a:r>
            <a:r>
              <a:rPr lang="ja-JP" altLang="en-GB" sz="1400" b="1" dirty="0">
                <a:latin typeface="Arial"/>
              </a:rPr>
              <a:t>’</a:t>
            </a:r>
            <a:r>
              <a:rPr lang="en-GB" sz="1400" b="1" dirty="0">
                <a:latin typeface="Trebuchet MS" charset="0"/>
              </a:rPr>
              <a:t>.</a:t>
            </a:r>
            <a:r>
              <a:rPr lang="en-GB" sz="1400" b="1" i="1" dirty="0">
                <a:latin typeface="Trebuchet MS" charset="0"/>
              </a:rPr>
              <a:t> </a:t>
            </a:r>
          </a:p>
          <a:p>
            <a:pPr marL="265113" indent="-265113">
              <a:buFontTx/>
              <a:buChar char="•"/>
              <a:tabLst>
                <a:tab pos="192088" algn="l"/>
                <a:tab pos="546100" algn="l"/>
              </a:tabLst>
            </a:pPr>
            <a:r>
              <a:rPr lang="en-GB" sz="1400" b="1" i="1" dirty="0">
                <a:latin typeface="Trebuchet MS" charset="0"/>
              </a:rPr>
              <a:t> ‘</a:t>
            </a:r>
            <a:r>
              <a:rPr lang="en-GB" sz="1400" b="1" dirty="0">
                <a:latin typeface="Trebuchet MS" charset="0"/>
              </a:rPr>
              <a:t>Strip chess</a:t>
            </a:r>
            <a:r>
              <a:rPr lang="ja-JP" altLang="en-GB" sz="1400" b="1" dirty="0">
                <a:latin typeface="Arial"/>
              </a:rPr>
              <a:t>’</a:t>
            </a:r>
            <a:r>
              <a:rPr lang="en-GB" sz="1400" b="1" dirty="0">
                <a:latin typeface="Trebuchet MS" charset="0"/>
              </a:rPr>
              <a:t> and many other equally unsavoury concepts are 		inevitable: try to wean the group away from these as soon as is 	practicable.</a:t>
            </a:r>
            <a:endParaRPr lang="en-GB" sz="800" b="1" dirty="0">
              <a:latin typeface="Trebuchet MS" charset="0"/>
            </a:endParaRPr>
          </a:p>
        </p:txBody>
      </p:sp>
      <p:sp>
        <p:nvSpPr>
          <p:cNvPr id="25612" name="Text Box 12"/>
          <p:cNvSpPr txBox="1">
            <a:spLocks noChangeArrowheads="1"/>
          </p:cNvSpPr>
          <p:nvPr/>
        </p:nvSpPr>
        <p:spPr bwMode="auto">
          <a:xfrm>
            <a:off x="6315075" y="9569450"/>
            <a:ext cx="36353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20</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873125" y="304800"/>
            <a:ext cx="51323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a:solidFill>
                  <a:srgbClr val="7979A5"/>
                </a:solidFill>
                <a:latin typeface="Trebuchet MS" charset="0"/>
              </a:rPr>
              <a:t> A new way of unzipping a banana </a:t>
            </a:r>
          </a:p>
        </p:txBody>
      </p:sp>
      <p:sp>
        <p:nvSpPr>
          <p:cNvPr id="24579" name="Text Box 3"/>
          <p:cNvSpPr txBox="1">
            <a:spLocks noChangeArrowheads="1"/>
          </p:cNvSpPr>
          <p:nvPr/>
        </p:nvSpPr>
        <p:spPr bwMode="auto">
          <a:xfrm>
            <a:off x="279400" y="968375"/>
            <a:ext cx="6286500" cy="3143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latin typeface="Trebuchet MS" charset="0"/>
              </a:rPr>
              <a:t>How many different ways can you discover of unzipping a banana?</a:t>
            </a:r>
            <a:endParaRPr lang="en-GB" sz="1400" b="1" i="1">
              <a:latin typeface="Trebuchet MS" charset="0"/>
            </a:endParaRPr>
          </a:p>
        </p:txBody>
      </p:sp>
      <p:sp>
        <p:nvSpPr>
          <p:cNvPr id="24580" name="Text Box 4"/>
          <p:cNvSpPr txBox="1">
            <a:spLocks noChangeArrowheads="1"/>
          </p:cNvSpPr>
          <p:nvPr/>
        </p:nvSpPr>
        <p:spPr bwMode="auto">
          <a:xfrm>
            <a:off x="304800" y="5222875"/>
            <a:ext cx="6248400" cy="341632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Lst>
              <a:defRPr sz="2400">
                <a:solidFill>
                  <a:schemeClr val="tx1"/>
                </a:solidFill>
                <a:latin typeface="Times New Roman" charset="0"/>
                <a:ea typeface="ＭＳ Ｐゴシック" charset="0"/>
              </a:defRPr>
            </a:lvl1pPr>
            <a:lvl2pPr>
              <a:tabLst>
                <a:tab pos="571500" algn="l"/>
              </a:tabLst>
              <a:defRPr sz="2400">
                <a:solidFill>
                  <a:schemeClr val="tx1"/>
                </a:solidFill>
                <a:latin typeface="Times New Roman" charset="0"/>
                <a:ea typeface="ＭＳ Ｐゴシック" charset="0"/>
              </a:defRPr>
            </a:lvl2pPr>
            <a:lvl3pPr>
              <a:tabLst>
                <a:tab pos="571500" algn="l"/>
              </a:tabLst>
              <a:defRPr sz="2400">
                <a:solidFill>
                  <a:schemeClr val="tx1"/>
                </a:solidFill>
                <a:latin typeface="Times New Roman" charset="0"/>
                <a:ea typeface="ＭＳ Ｐゴシック" charset="0"/>
              </a:defRPr>
            </a:lvl3pPr>
            <a:lvl4pPr>
              <a:tabLst>
                <a:tab pos="571500" algn="l"/>
              </a:tabLst>
              <a:defRPr sz="2400">
                <a:solidFill>
                  <a:schemeClr val="tx1"/>
                </a:solidFill>
                <a:latin typeface="Times New Roman" charset="0"/>
                <a:ea typeface="ＭＳ Ｐゴシック" charset="0"/>
              </a:defRPr>
            </a:lvl4pPr>
            <a:lvl5pPr>
              <a:tabLst>
                <a:tab pos="5715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Activities</a:t>
            </a:r>
            <a:r>
              <a:rPr lang="en-GB" sz="1400" b="1" dirty="0">
                <a:solidFill>
                  <a:srgbClr val="FF0000"/>
                </a:solidFill>
                <a:latin typeface="Trebuchet MS" charset="0"/>
              </a:rPr>
              <a:t>   </a:t>
            </a:r>
          </a:p>
          <a:p>
            <a:pPr>
              <a:buFontTx/>
              <a:buChar char="•"/>
            </a:pPr>
            <a:endParaRPr lang="en-GB" sz="1400" b="1" dirty="0">
              <a:solidFill>
                <a:srgbClr val="FF0000"/>
              </a:solidFill>
              <a:latin typeface="Trebuchet MS" charset="0"/>
            </a:endParaRPr>
          </a:p>
          <a:p>
            <a:pPr marL="265113" indent="-265113">
              <a:buFontTx/>
              <a:buChar char="•"/>
              <a:tabLst>
                <a:tab pos="441325" algn="l"/>
              </a:tabLst>
            </a:pPr>
            <a:r>
              <a:rPr lang="en-GB" sz="1400" b="1" dirty="0">
                <a:solidFill>
                  <a:srgbClr val="FF0000"/>
                </a:solidFill>
                <a:latin typeface="Trebuchet MS"/>
                <a:cs typeface="Trebuchet MS"/>
              </a:rPr>
              <a:t>Individually and in silence, write down as detailed a description as 	you can of how you open a banana – what do actually do, in 	detail? 	Write each element of your description as a separate point .</a:t>
            </a:r>
            <a:endParaRPr lang="en-GB" sz="1400" b="1" i="1" u="sng" dirty="0">
              <a:solidFill>
                <a:srgbClr val="FF0000"/>
              </a:solidFill>
              <a:latin typeface="Trebuchet MS"/>
              <a:cs typeface="Trebuchet MS"/>
            </a:endParaRPr>
          </a:p>
          <a:p>
            <a:pPr marL="265113" indent="-265113">
              <a:buFontTx/>
              <a:buChar char="•"/>
              <a:tabLst>
                <a:tab pos="441325" algn="l"/>
              </a:tabLst>
            </a:pPr>
            <a:endParaRPr lang="en-GB" sz="800" b="1" i="1" u="sng" dirty="0">
              <a:solidFill>
                <a:srgbClr val="FF0000"/>
              </a:solidFill>
              <a:latin typeface="Trebuchet MS"/>
              <a:cs typeface="Trebuchet MS"/>
            </a:endParaRPr>
          </a:p>
          <a:p>
            <a:pPr marL="265113" indent="-265113">
              <a:buFontTx/>
              <a:buChar char="•"/>
              <a:tabLst>
                <a:tab pos="441325" algn="l"/>
              </a:tabLst>
            </a:pPr>
            <a:r>
              <a:rPr lang="en-GB" sz="1400" b="1" dirty="0">
                <a:solidFill>
                  <a:srgbClr val="FF0000"/>
                </a:solidFill>
                <a:latin typeface="Trebuchet MS"/>
                <a:cs typeface="Trebuchet MS"/>
              </a:rPr>
              <a:t>Then work in groups of about six, and share your individual lists to 	form a combined list, representing the group</a:t>
            </a:r>
            <a:r>
              <a:rPr lang="ja-JP" altLang="en-GB" sz="1400" b="1" dirty="0">
                <a:solidFill>
                  <a:srgbClr val="FF0000"/>
                </a:solidFill>
                <a:latin typeface="Trebuchet MS"/>
                <a:cs typeface="Trebuchet MS"/>
              </a:rPr>
              <a:t>’</a:t>
            </a:r>
            <a:r>
              <a:rPr lang="en-GB" sz="1400" b="1" dirty="0">
                <a:solidFill>
                  <a:srgbClr val="FF0000"/>
                </a:solidFill>
                <a:latin typeface="Trebuchet MS"/>
                <a:cs typeface="Trebuchet MS"/>
              </a:rPr>
              <a:t>s collective 		description.</a:t>
            </a:r>
          </a:p>
          <a:p>
            <a:pPr marL="265113" indent="-265113">
              <a:buFontTx/>
              <a:buChar char="•"/>
              <a:tabLst>
                <a:tab pos="441325" algn="l"/>
              </a:tabLst>
            </a:pPr>
            <a:endParaRPr lang="en-GB" sz="800" b="1" dirty="0">
              <a:solidFill>
                <a:srgbClr val="FF0000"/>
              </a:solidFill>
              <a:latin typeface="Trebuchet MS"/>
              <a:cs typeface="Trebuchet MS"/>
            </a:endParaRPr>
          </a:p>
          <a:p>
            <a:pPr marL="265113" indent="-265113">
              <a:buFontTx/>
              <a:buChar char="•"/>
              <a:tabLst>
                <a:tab pos="441325" algn="l"/>
              </a:tabLst>
            </a:pPr>
            <a:r>
              <a:rPr lang="en-GB" sz="1400" b="1" dirty="0">
                <a:solidFill>
                  <a:srgbClr val="FF0000"/>
                </a:solidFill>
                <a:latin typeface="Trebuchet MS"/>
                <a:cs typeface="Trebuchet MS"/>
              </a:rPr>
              <a:t>Then choose one feature, and ask </a:t>
            </a:r>
            <a:r>
              <a:rPr lang="ja-JP" altLang="en-GB" sz="1400" b="1" dirty="0">
                <a:solidFill>
                  <a:srgbClr val="FF0000"/>
                </a:solidFill>
                <a:latin typeface="Trebuchet MS"/>
                <a:cs typeface="Trebuchet MS"/>
              </a:rPr>
              <a:t>‘</a:t>
            </a:r>
            <a:r>
              <a:rPr lang="en-GB" sz="1400" b="1" dirty="0">
                <a:solidFill>
                  <a:srgbClr val="FF0000"/>
                </a:solidFill>
                <a:latin typeface="Trebuchet MS"/>
                <a:cs typeface="Trebuchet MS"/>
              </a:rPr>
              <a:t>How might this be different?</a:t>
            </a:r>
            <a:r>
              <a:rPr lang="ja-JP" altLang="en-GB" sz="1400" b="1" dirty="0">
                <a:solidFill>
                  <a:srgbClr val="FF0000"/>
                </a:solidFill>
                <a:latin typeface="Trebuchet MS"/>
                <a:cs typeface="Trebuchet MS"/>
              </a:rPr>
              <a:t>’</a:t>
            </a:r>
            <a:r>
              <a:rPr lang="en-GB" sz="1400" b="1" dirty="0">
                <a:solidFill>
                  <a:srgbClr val="FF0000"/>
                </a:solidFill>
                <a:latin typeface="Trebuchet MS"/>
                <a:cs typeface="Trebuchet MS"/>
              </a:rPr>
              <a:t> and 	see what happens.</a:t>
            </a:r>
          </a:p>
          <a:p>
            <a:pPr marL="265113" indent="-265113">
              <a:buFontTx/>
              <a:buChar char="•"/>
              <a:tabLst>
                <a:tab pos="441325" algn="l"/>
              </a:tabLst>
            </a:pPr>
            <a:endParaRPr lang="en-GB" sz="800" b="1" dirty="0">
              <a:solidFill>
                <a:srgbClr val="FF0000"/>
              </a:solidFill>
              <a:latin typeface="Trebuchet MS"/>
              <a:cs typeface="Trebuchet MS"/>
            </a:endParaRPr>
          </a:p>
          <a:p>
            <a:pPr marL="265113" indent="-265113">
              <a:buFontTx/>
              <a:buChar char="•"/>
              <a:tabLst>
                <a:tab pos="441325" algn="l"/>
              </a:tabLst>
            </a:pPr>
            <a:r>
              <a:rPr lang="en-GB" sz="1400" b="1" dirty="0">
                <a:solidFill>
                  <a:srgbClr val="FF0000"/>
                </a:solidFill>
                <a:latin typeface="Trebuchet MS"/>
                <a:cs typeface="Trebuchet MS"/>
              </a:rPr>
              <a:t>Then choose another feature and do the same thing, and then 	another... </a:t>
            </a:r>
          </a:p>
          <a:p>
            <a:pPr marL="265113" indent="-265113">
              <a:buFontTx/>
              <a:buChar char="•"/>
              <a:tabLst>
                <a:tab pos="441325" algn="l"/>
              </a:tabLst>
            </a:pPr>
            <a:endParaRPr lang="en-GB" sz="800" b="1" dirty="0">
              <a:solidFill>
                <a:srgbClr val="FF0000"/>
              </a:solidFill>
              <a:latin typeface="Trebuchet MS"/>
              <a:cs typeface="Trebuchet MS"/>
            </a:endParaRPr>
          </a:p>
          <a:p>
            <a:pPr marL="265113" indent="-265113">
              <a:buFontTx/>
              <a:buChar char="•"/>
              <a:tabLst>
                <a:tab pos="441325" algn="l"/>
              </a:tabLst>
            </a:pPr>
            <a:r>
              <a:rPr lang="en-GB" sz="1400" b="1" dirty="0">
                <a:solidFill>
                  <a:srgbClr val="FF0000"/>
                </a:solidFill>
                <a:latin typeface="Trebuchet MS"/>
                <a:cs typeface="Trebuchet MS"/>
              </a:rPr>
              <a:t>How many new ways of opening a banana can you discover?</a:t>
            </a:r>
          </a:p>
        </p:txBody>
      </p:sp>
      <p:pic>
        <p:nvPicPr>
          <p:cNvPr id="24582" name="Picture 6" descr="banan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3059113" cy="3524250"/>
          </a:xfrm>
          <a:prstGeom prst="rect">
            <a:avLst/>
          </a:prstGeom>
          <a:noFill/>
          <a:extLst>
            <a:ext uri="{909E8E84-426E-40dd-AFC4-6F175D3DCCD1}">
              <a14:hiddenFill xmlns="" xmlns:a14="http://schemas.microsoft.com/office/drawing/2010/main">
                <a:solidFill>
                  <a:srgbClr val="FFFFFF"/>
                </a:solidFill>
              </a14:hiddenFill>
            </a:ext>
          </a:extLst>
        </p:spPr>
      </p:pic>
      <p:sp>
        <p:nvSpPr>
          <p:cNvPr id="24587" name="Text Box 11"/>
          <p:cNvSpPr txBox="1">
            <a:spLocks noChangeArrowheads="1"/>
          </p:cNvSpPr>
          <p:nvPr/>
        </p:nvSpPr>
        <p:spPr bwMode="auto">
          <a:xfrm>
            <a:off x="236538" y="9569450"/>
            <a:ext cx="36353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21</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47700" y="304800"/>
            <a:ext cx="5562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GB" b="1">
                <a:solidFill>
                  <a:srgbClr val="7979A5"/>
                </a:solidFill>
                <a:latin typeface="Trebuchet MS" charset="0"/>
              </a:rPr>
              <a:t>New ways of unzipping a banana</a:t>
            </a:r>
            <a:r>
              <a:rPr lang="en-GB" b="1" i="1">
                <a:solidFill>
                  <a:srgbClr val="7979A5"/>
                </a:solidFill>
                <a:latin typeface="Trebuchet MS" charset="0"/>
              </a:rPr>
              <a:t> </a:t>
            </a:r>
            <a:r>
              <a:rPr lang="en-GB" b="1">
                <a:solidFill>
                  <a:srgbClr val="7979A5"/>
                </a:solidFill>
                <a:latin typeface="Trebuchet MS" charset="0"/>
              </a:rPr>
              <a:t>– Teacher notes</a:t>
            </a:r>
          </a:p>
        </p:txBody>
      </p:sp>
      <p:sp>
        <p:nvSpPr>
          <p:cNvPr id="26627" name="Text Box 3"/>
          <p:cNvSpPr txBox="1">
            <a:spLocks noChangeArrowheads="1"/>
          </p:cNvSpPr>
          <p:nvPr/>
        </p:nvSpPr>
        <p:spPr bwMode="auto">
          <a:xfrm>
            <a:off x="279400" y="1204913"/>
            <a:ext cx="6286500" cy="8620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To give learners an experience of deliberate creativity – having ideas </a:t>
            </a:r>
            <a:r>
              <a:rPr lang="ja-JP" altLang="en-GB" sz="1400" b="1">
                <a:latin typeface="Arial"/>
              </a:rPr>
              <a:t>‘</a:t>
            </a:r>
            <a:r>
              <a:rPr lang="en-GB" sz="1400" b="1">
                <a:latin typeface="Trebuchet MS" charset="0"/>
              </a:rPr>
              <a:t>on demand</a:t>
            </a:r>
            <a:r>
              <a:rPr lang="ja-JP" altLang="en-GB" sz="1400" b="1">
                <a:latin typeface="Arial"/>
              </a:rPr>
              <a:t>’</a:t>
            </a:r>
            <a:r>
              <a:rPr lang="en-GB" sz="1400" b="1">
                <a:latin typeface="Trebuchet MS" charset="0"/>
              </a:rPr>
              <a:t>.</a:t>
            </a:r>
          </a:p>
        </p:txBody>
      </p:sp>
      <p:sp>
        <p:nvSpPr>
          <p:cNvPr id="26628" name="Text Box 4"/>
          <p:cNvSpPr txBox="1">
            <a:spLocks noChangeArrowheads="1"/>
          </p:cNvSpPr>
          <p:nvPr/>
        </p:nvSpPr>
        <p:spPr bwMode="auto">
          <a:xfrm>
            <a:off x="279400" y="2209800"/>
            <a:ext cx="6286500" cy="25638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92088" algn="l"/>
                <a:tab pos="384175" algn="l"/>
              </a:tabLst>
              <a:defRPr sz="2400">
                <a:solidFill>
                  <a:schemeClr val="tx1"/>
                </a:solidFill>
                <a:latin typeface="Times New Roman" charset="0"/>
                <a:ea typeface="ＭＳ Ｐゴシック" charset="0"/>
              </a:defRPr>
            </a:lvl1pPr>
            <a:lvl2pPr>
              <a:tabLst>
                <a:tab pos="192088" algn="l"/>
                <a:tab pos="384175" algn="l"/>
              </a:tabLst>
              <a:defRPr sz="2400">
                <a:solidFill>
                  <a:schemeClr val="tx1"/>
                </a:solidFill>
                <a:latin typeface="Times New Roman" charset="0"/>
                <a:ea typeface="ＭＳ Ｐゴシック" charset="0"/>
              </a:defRPr>
            </a:lvl2pPr>
            <a:lvl3pPr>
              <a:tabLst>
                <a:tab pos="192088" algn="l"/>
                <a:tab pos="384175" algn="l"/>
              </a:tabLst>
              <a:defRPr sz="2400">
                <a:solidFill>
                  <a:schemeClr val="tx1"/>
                </a:solidFill>
                <a:latin typeface="Times New Roman" charset="0"/>
                <a:ea typeface="ＭＳ Ｐゴシック" charset="0"/>
              </a:defRPr>
            </a:lvl3pPr>
            <a:lvl4pPr>
              <a:tabLst>
                <a:tab pos="192088" algn="l"/>
                <a:tab pos="384175" algn="l"/>
              </a:tabLst>
              <a:defRPr sz="2400">
                <a:solidFill>
                  <a:schemeClr val="tx1"/>
                </a:solidFill>
                <a:latin typeface="Times New Roman" charset="0"/>
                <a:ea typeface="ＭＳ Ｐゴシック" charset="0"/>
              </a:defRPr>
            </a:lvl4pPr>
            <a:lvl5pPr>
              <a:tabLst>
                <a:tab pos="192088" algn="l"/>
                <a:tab pos="384175" algn="l"/>
              </a:tabLst>
              <a:defRPr sz="2400">
                <a:solidFill>
                  <a:schemeClr val="tx1"/>
                </a:solidFill>
                <a:latin typeface="Times New Roman" charset="0"/>
                <a:ea typeface="ＭＳ Ｐゴシック" charset="0"/>
              </a:defRPr>
            </a:lvl5pPr>
            <a:lvl6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6pPr>
            <a:lvl7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7pPr>
            <a:lvl8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8pPr>
            <a:lvl9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Key outcomes</a:t>
            </a:r>
          </a:p>
          <a:p>
            <a:endParaRPr lang="en-GB" sz="800" b="1" dirty="0">
              <a:solidFill>
                <a:schemeClr val="accent2"/>
              </a:solidFill>
              <a:latin typeface="Trebuchet MS" charset="0"/>
            </a:endParaRPr>
          </a:p>
          <a:p>
            <a:pPr marL="265113" indent="-265113">
              <a:buFontTx/>
              <a:buChar char="•"/>
              <a:tabLst>
                <a:tab pos="192088" algn="l"/>
                <a:tab pos="546100" algn="l"/>
              </a:tabLst>
            </a:pPr>
            <a:r>
              <a:rPr lang="en-GB" sz="1400" b="1" dirty="0">
                <a:latin typeface="Trebuchet MS" charset="0"/>
              </a:rPr>
              <a:t>Successful generation of ideas.</a:t>
            </a:r>
          </a:p>
          <a:p>
            <a:pPr marL="265113" indent="-265113">
              <a:buFontTx/>
              <a:buChar char="•"/>
              <a:tabLst>
                <a:tab pos="192088" algn="l"/>
                <a:tab pos="546100" algn="l"/>
              </a:tabLst>
            </a:pPr>
            <a:r>
              <a:rPr lang="en-GB" sz="1400" b="1" dirty="0">
                <a:latin typeface="Trebuchet MS" charset="0"/>
              </a:rPr>
              <a:t>Recognition of the importance of careful observation of what 	happens now.</a:t>
            </a:r>
          </a:p>
          <a:p>
            <a:pPr marL="265113" indent="-265113">
              <a:buFontTx/>
              <a:buChar char="•"/>
              <a:tabLst>
                <a:tab pos="192088" algn="l"/>
                <a:tab pos="546100" algn="l"/>
              </a:tabLst>
            </a:pPr>
            <a:r>
              <a:rPr lang="en-GB" sz="1400" b="1" dirty="0">
                <a:latin typeface="Trebuchet MS" charset="0"/>
              </a:rPr>
              <a:t>Recognition that the perception of a group is significantly more 	powerful than the perception of the individual.</a:t>
            </a:r>
          </a:p>
          <a:p>
            <a:pPr marL="265113" indent="-265113">
              <a:buFontTx/>
              <a:buChar char="•"/>
              <a:tabLst>
                <a:tab pos="192088" algn="l"/>
                <a:tab pos="546100" algn="l"/>
              </a:tabLst>
            </a:pPr>
            <a:r>
              <a:rPr lang="en-GB" sz="1400" b="1" dirty="0">
                <a:latin typeface="Trebuchet MS" charset="0"/>
              </a:rPr>
              <a:t> Appreciation of the importance of asking </a:t>
            </a:r>
            <a:r>
              <a:rPr lang="ja-JP" altLang="en-GB" sz="1400" b="1" dirty="0">
                <a:latin typeface="Arial"/>
              </a:rPr>
              <a:t>‘</a:t>
            </a:r>
            <a:r>
              <a:rPr lang="en-GB" sz="1400" b="1" dirty="0">
                <a:latin typeface="Trebuchet MS" charset="0"/>
              </a:rPr>
              <a:t>how might this be 		different?</a:t>
            </a:r>
            <a:r>
              <a:rPr lang="ja-JP" altLang="en-GB" sz="1400" b="1" dirty="0">
                <a:latin typeface="Arial"/>
              </a:rPr>
              <a:t>’</a:t>
            </a:r>
            <a:r>
              <a:rPr lang="en-GB" sz="1400" b="1" dirty="0">
                <a:latin typeface="Trebuchet MS" charset="0"/>
              </a:rPr>
              <a:t>.</a:t>
            </a:r>
          </a:p>
          <a:p>
            <a:pPr marL="265113" indent="-265113">
              <a:buFontTx/>
              <a:buChar char="•"/>
              <a:tabLst>
                <a:tab pos="192088" algn="l"/>
                <a:tab pos="546100" algn="l"/>
              </a:tabLst>
            </a:pPr>
            <a:r>
              <a:rPr lang="en-GB" sz="1400" b="1" dirty="0">
                <a:latin typeface="Trebuchet MS" charset="0"/>
              </a:rPr>
              <a:t> Recognition of the importance of listening carefully to others.</a:t>
            </a:r>
          </a:p>
          <a:p>
            <a:pPr marL="265113" indent="-265113">
              <a:buFontTx/>
              <a:buChar char="•"/>
              <a:tabLst>
                <a:tab pos="192088" algn="l"/>
                <a:tab pos="546100" algn="l"/>
              </a:tabLst>
            </a:pPr>
            <a:r>
              <a:rPr lang="en-GB" sz="1400" b="1" dirty="0">
                <a:latin typeface="Trebuchet MS" charset="0"/>
              </a:rPr>
              <a:t> Recognition that the creative power of a group is much greater than 	the creative power of an individual.</a:t>
            </a:r>
          </a:p>
        </p:txBody>
      </p:sp>
      <p:sp>
        <p:nvSpPr>
          <p:cNvPr id="26629" name="Text Box 5"/>
          <p:cNvSpPr txBox="1">
            <a:spLocks noChangeArrowheads="1"/>
          </p:cNvSpPr>
          <p:nvPr/>
        </p:nvSpPr>
        <p:spPr bwMode="auto">
          <a:xfrm>
            <a:off x="285750" y="4876800"/>
            <a:ext cx="6286500" cy="452431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92088" algn="l"/>
                <a:tab pos="384175" algn="l"/>
              </a:tabLst>
              <a:defRPr sz="2400">
                <a:solidFill>
                  <a:schemeClr val="tx1"/>
                </a:solidFill>
                <a:latin typeface="Times New Roman" charset="0"/>
                <a:ea typeface="ＭＳ Ｐゴシック" charset="0"/>
              </a:defRPr>
            </a:lvl1pPr>
            <a:lvl2pPr>
              <a:tabLst>
                <a:tab pos="192088" algn="l"/>
                <a:tab pos="384175" algn="l"/>
              </a:tabLst>
              <a:defRPr sz="2400">
                <a:solidFill>
                  <a:schemeClr val="tx1"/>
                </a:solidFill>
                <a:latin typeface="Times New Roman" charset="0"/>
                <a:ea typeface="ＭＳ Ｐゴシック" charset="0"/>
              </a:defRPr>
            </a:lvl2pPr>
            <a:lvl3pPr>
              <a:tabLst>
                <a:tab pos="192088" algn="l"/>
                <a:tab pos="384175" algn="l"/>
              </a:tabLst>
              <a:defRPr sz="2400">
                <a:solidFill>
                  <a:schemeClr val="tx1"/>
                </a:solidFill>
                <a:latin typeface="Times New Roman" charset="0"/>
                <a:ea typeface="ＭＳ Ｐゴシック" charset="0"/>
              </a:defRPr>
            </a:lvl3pPr>
            <a:lvl4pPr>
              <a:tabLst>
                <a:tab pos="192088" algn="l"/>
                <a:tab pos="384175" algn="l"/>
              </a:tabLst>
              <a:defRPr sz="2400">
                <a:solidFill>
                  <a:schemeClr val="tx1"/>
                </a:solidFill>
                <a:latin typeface="Times New Roman" charset="0"/>
                <a:ea typeface="ＭＳ Ｐゴシック" charset="0"/>
              </a:defRPr>
            </a:lvl4pPr>
            <a:lvl5pPr>
              <a:tabLst>
                <a:tab pos="192088" algn="l"/>
                <a:tab pos="384175" algn="l"/>
              </a:tabLst>
              <a:defRPr sz="2400">
                <a:solidFill>
                  <a:schemeClr val="tx1"/>
                </a:solidFill>
                <a:latin typeface="Times New Roman" charset="0"/>
                <a:ea typeface="ＭＳ Ｐゴシック" charset="0"/>
              </a:defRPr>
            </a:lvl5pPr>
            <a:lvl6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6pPr>
            <a:lvl7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7pPr>
            <a:lvl8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8pPr>
            <a:lvl9pPr fontAlgn="base">
              <a:spcBef>
                <a:spcPct val="0"/>
              </a:spcBef>
              <a:spcAft>
                <a:spcPct val="0"/>
              </a:spcAft>
              <a:tabLst>
                <a:tab pos="192088" algn="l"/>
                <a:tab pos="384175"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800" b="1" dirty="0">
              <a:latin typeface="Trebuchet MS" charset="0"/>
            </a:endParaRPr>
          </a:p>
          <a:p>
            <a:pPr marL="265113" indent="-265113">
              <a:buFontTx/>
              <a:buChar char="•"/>
              <a:tabLst>
                <a:tab pos="192088" algn="l"/>
                <a:tab pos="546100" algn="l"/>
              </a:tabLst>
            </a:pPr>
            <a:r>
              <a:rPr lang="en-GB" sz="1400" b="1" dirty="0">
                <a:latin typeface="Trebuchet MS" charset="0"/>
              </a:rPr>
              <a:t>This activity is fun – and messy, if you give the learners some bananas 	to experiment with! Be prepared for </a:t>
            </a:r>
            <a:r>
              <a:rPr lang="ja-JP" altLang="en-GB" sz="1400" b="1" dirty="0">
                <a:latin typeface="Arial"/>
              </a:rPr>
              <a:t>‘</a:t>
            </a:r>
            <a:r>
              <a:rPr lang="en-GB" sz="1400" b="1" dirty="0">
                <a:latin typeface="Trebuchet MS" charset="0"/>
              </a:rPr>
              <a:t>squash it against a wall</a:t>
            </a:r>
            <a:r>
              <a:rPr lang="ja-JP" altLang="en-GB" sz="1400" b="1" dirty="0">
                <a:latin typeface="Arial"/>
              </a:rPr>
              <a:t>’</a:t>
            </a:r>
            <a:r>
              <a:rPr lang="en-GB" sz="1400" b="1" dirty="0">
                <a:latin typeface="Trebuchet MS" charset="0"/>
              </a:rPr>
              <a:t> 	 - or indeed any other likely, or unlikely, surface!</a:t>
            </a:r>
          </a:p>
          <a:p>
            <a:pPr marL="265113" indent="-265113">
              <a:buFontTx/>
              <a:buChar char="•"/>
              <a:tabLst>
                <a:tab pos="192088" algn="l"/>
                <a:tab pos="546100" algn="l"/>
              </a:tabLst>
            </a:pPr>
            <a:r>
              <a:rPr lang="en-GB" sz="1400" b="1" dirty="0">
                <a:latin typeface="Trebuchet MS" charset="0"/>
              </a:rPr>
              <a:t> The idea to encourage is to hold the banana at the stalk end, and 	then unzip it from the </a:t>
            </a:r>
            <a:r>
              <a:rPr lang="ja-JP" altLang="en-GB" sz="1400" b="1" dirty="0">
                <a:latin typeface="Arial"/>
              </a:rPr>
              <a:t>‘</a:t>
            </a:r>
            <a:r>
              <a:rPr lang="en-GB" sz="1400" b="1" dirty="0">
                <a:latin typeface="Trebuchet MS" charset="0"/>
              </a:rPr>
              <a:t>pointy</a:t>
            </a:r>
            <a:r>
              <a:rPr lang="ja-JP" altLang="en-GB" sz="1400" b="1" dirty="0">
                <a:latin typeface="Arial"/>
              </a:rPr>
              <a:t>’</a:t>
            </a:r>
            <a:r>
              <a:rPr lang="en-GB" sz="1400" b="1" dirty="0">
                <a:latin typeface="Trebuchet MS" charset="0"/>
              </a:rPr>
              <a:t> end. This is of course exactly the 	other way round as compared to what people normally do – most 	people hold the </a:t>
            </a:r>
            <a:r>
              <a:rPr lang="ja-JP" altLang="en-GB" sz="1400" b="1" dirty="0">
                <a:latin typeface="Arial"/>
              </a:rPr>
              <a:t>‘</a:t>
            </a:r>
            <a:r>
              <a:rPr lang="en-GB" sz="1400" b="1" dirty="0">
                <a:latin typeface="Trebuchet MS" charset="0"/>
              </a:rPr>
              <a:t>pointy</a:t>
            </a:r>
            <a:r>
              <a:rPr lang="ja-JP" altLang="en-GB" sz="1400" b="1" dirty="0">
                <a:latin typeface="Arial"/>
              </a:rPr>
              <a:t>’</a:t>
            </a:r>
            <a:r>
              <a:rPr lang="en-GB" sz="1400" b="1" dirty="0">
                <a:latin typeface="Trebuchet MS" charset="0"/>
              </a:rPr>
              <a:t> end, and break the skin back from the 	stalk. It turns out, though, that splitting the skin from the </a:t>
            </a:r>
            <a:r>
              <a:rPr lang="ja-JP" altLang="en-GB" sz="1400" b="1">
                <a:latin typeface="Arial"/>
              </a:rPr>
              <a:t>‘</a:t>
            </a:r>
            <a:r>
              <a:rPr lang="en-GB" altLang="ja-JP" sz="1400" b="1" dirty="0">
                <a:latin typeface="Arial"/>
              </a:rPr>
              <a:t>	</a:t>
            </a:r>
            <a:r>
              <a:rPr lang="en-GB" sz="1400" b="1" dirty="0">
                <a:latin typeface="Trebuchet MS" charset="0"/>
              </a:rPr>
              <a:t>pointy</a:t>
            </a:r>
            <a:r>
              <a:rPr lang="ja-JP" altLang="en-GB" sz="1400" b="1">
                <a:latin typeface="Arial"/>
              </a:rPr>
              <a:t>’</a:t>
            </a:r>
            <a:r>
              <a:rPr lang="en-GB" sz="1400" b="1" dirty="0">
                <a:latin typeface="Trebuchet MS" charset="0"/>
              </a:rPr>
              <a:t> end is surprisingly easy, no matter how unripe and hard 	the 	banana. For the very good reason that, in nature, the banana 	is the fruit of the banana plant, and contains the seeds. The stalk 	of the banana is where it is held on the plant, and so the </a:t>
            </a:r>
            <a:r>
              <a:rPr lang="ja-JP" altLang="en-GB" sz="1400" b="1" dirty="0">
                <a:latin typeface="Arial"/>
              </a:rPr>
              <a:t>‘</a:t>
            </a:r>
            <a:r>
              <a:rPr lang="en-GB" sz="1400" b="1" dirty="0">
                <a:latin typeface="Trebuchet MS" charset="0"/>
              </a:rPr>
              <a:t>pointy</a:t>
            </a:r>
            <a:r>
              <a:rPr lang="ja-JP" altLang="en-GB" sz="1400" b="1">
                <a:latin typeface="Arial"/>
              </a:rPr>
              <a:t>’</a:t>
            </a:r>
            <a:r>
              <a:rPr lang="en-GB" sz="1400" b="1" dirty="0">
                <a:latin typeface="Trebuchet MS" charset="0"/>
              </a:rPr>
              <a:t> 	end is the part which naturally splits open to release the seeds – 	rather like the seed pod of a lily. Arguably, unzipping a banana 	from the </a:t>
            </a:r>
            <a:r>
              <a:rPr lang="ja-JP" altLang="en-GB" sz="1400" b="1">
                <a:latin typeface="Arial"/>
              </a:rPr>
              <a:t>‘</a:t>
            </a:r>
            <a:r>
              <a:rPr lang="en-GB" sz="1400" b="1" dirty="0">
                <a:latin typeface="Trebuchet MS" charset="0"/>
              </a:rPr>
              <a:t>pointy</a:t>
            </a:r>
            <a:r>
              <a:rPr lang="ja-JP" altLang="en-GB" sz="1400" b="1" dirty="0">
                <a:latin typeface="Arial"/>
              </a:rPr>
              <a:t>’</a:t>
            </a:r>
            <a:r>
              <a:rPr lang="en-GB" sz="1400" b="1" dirty="0">
                <a:latin typeface="Trebuchet MS" charset="0"/>
              </a:rPr>
              <a:t> end is smarter than unzipping it from the 	stalk...</a:t>
            </a:r>
          </a:p>
          <a:p>
            <a:pPr marL="265113" indent="-265113">
              <a:buFontTx/>
              <a:buChar char="•"/>
              <a:tabLst>
                <a:tab pos="192088" algn="l"/>
                <a:tab pos="546100" algn="l"/>
              </a:tabLst>
            </a:pPr>
            <a:r>
              <a:rPr lang="en-GB" sz="1400" b="1" dirty="0">
                <a:latin typeface="Trebuchet MS" charset="0"/>
              </a:rPr>
              <a:t>  ...thereby demonstrating that you don</a:t>
            </a:r>
            <a:r>
              <a:rPr lang="ja-JP" altLang="en-GB" sz="1400" b="1" dirty="0">
                <a:latin typeface="Arial"/>
              </a:rPr>
              <a:t>’</a:t>
            </a:r>
            <a:r>
              <a:rPr lang="en-GB" sz="1400" b="1" dirty="0">
                <a:latin typeface="Trebuchet MS" charset="0"/>
              </a:rPr>
              <a:t>t have to have a problem-to-	solve to generate good ideas: </a:t>
            </a:r>
            <a:r>
              <a:rPr lang="ja-JP" altLang="en-GB" sz="1400" b="1" dirty="0">
                <a:latin typeface="Arial"/>
              </a:rPr>
              <a:t>“</a:t>
            </a:r>
            <a:r>
              <a:rPr lang="en-GB" sz="1400" b="1" dirty="0">
                <a:latin typeface="Trebuchet MS" charset="0"/>
              </a:rPr>
              <a:t>if it ain</a:t>
            </a:r>
            <a:r>
              <a:rPr lang="ja-JP" altLang="en-GB" sz="1400" b="1" dirty="0">
                <a:latin typeface="Arial"/>
              </a:rPr>
              <a:t>’</a:t>
            </a:r>
            <a:r>
              <a:rPr lang="en-GB" sz="1400" b="1" dirty="0">
                <a:latin typeface="Trebuchet MS" charset="0"/>
              </a:rPr>
              <a:t>t broke, don</a:t>
            </a:r>
            <a:r>
              <a:rPr lang="ja-JP" altLang="en-GB" sz="1400" b="1" dirty="0">
                <a:latin typeface="Arial"/>
              </a:rPr>
              <a:t>’</a:t>
            </a:r>
            <a:r>
              <a:rPr lang="en-GB" sz="1400" b="1" dirty="0">
                <a:latin typeface="Trebuchet MS" charset="0"/>
              </a:rPr>
              <a:t>t fix it</a:t>
            </a:r>
            <a:r>
              <a:rPr lang="ja-JP" altLang="en-GB" sz="1400" b="1" dirty="0">
                <a:latin typeface="Arial"/>
              </a:rPr>
              <a:t>”</a:t>
            </a:r>
            <a:r>
              <a:rPr lang="en-GB" sz="1400" b="1" dirty="0">
                <a:latin typeface="Trebuchet MS" charset="0"/>
              </a:rPr>
              <a:t> is </a:t>
            </a:r>
            <a:r>
              <a:rPr lang="en-GB" sz="1400" b="1" i="1" dirty="0">
                <a:latin typeface="Trebuchet MS" charset="0"/>
              </a:rPr>
              <a:t>not</a:t>
            </a:r>
            <a:r>
              <a:rPr lang="en-GB" sz="1400" b="1" dirty="0">
                <a:latin typeface="Trebuchet MS" charset="0"/>
              </a:rPr>
              <a:t> 	the motto for an innovative society! </a:t>
            </a:r>
            <a:endParaRPr lang="en-GB" sz="800" b="1" dirty="0">
              <a:latin typeface="Trebuchet MS" charset="0"/>
            </a:endParaRPr>
          </a:p>
        </p:txBody>
      </p:sp>
      <p:sp>
        <p:nvSpPr>
          <p:cNvPr id="26637" name="Text Box 13"/>
          <p:cNvSpPr txBox="1">
            <a:spLocks noChangeArrowheads="1"/>
          </p:cNvSpPr>
          <p:nvPr/>
        </p:nvSpPr>
        <p:spPr bwMode="auto">
          <a:xfrm>
            <a:off x="6315075" y="9569450"/>
            <a:ext cx="36353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22</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808163" y="304800"/>
            <a:ext cx="32750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a:solidFill>
                  <a:srgbClr val="7979A5"/>
                </a:solidFill>
                <a:latin typeface="Trebuchet MS" charset="0"/>
              </a:rPr>
              <a:t>Let</a:t>
            </a:r>
            <a:r>
              <a:rPr lang="ja-JP" altLang="en-GB" b="1">
                <a:solidFill>
                  <a:srgbClr val="7979A5"/>
                </a:solidFill>
                <a:latin typeface="Arial"/>
              </a:rPr>
              <a:t>’</a:t>
            </a:r>
            <a:r>
              <a:rPr lang="en-GB" b="1">
                <a:solidFill>
                  <a:srgbClr val="7979A5"/>
                </a:solidFill>
                <a:latin typeface="Trebuchet MS" charset="0"/>
              </a:rPr>
              <a:t>s be enterprising!</a:t>
            </a:r>
          </a:p>
        </p:txBody>
      </p:sp>
      <p:sp>
        <p:nvSpPr>
          <p:cNvPr id="30723" name="Text Box 3"/>
          <p:cNvSpPr txBox="1">
            <a:spLocks noChangeArrowheads="1"/>
          </p:cNvSpPr>
          <p:nvPr/>
        </p:nvSpPr>
        <p:spPr bwMode="auto">
          <a:xfrm>
            <a:off x="279400" y="968375"/>
            <a:ext cx="6286500" cy="3143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latin typeface="Trebuchet MS" charset="0"/>
              </a:rPr>
              <a:t>Great businesses are based on great ideas. Now</a:t>
            </a:r>
            <a:r>
              <a:rPr lang="ja-JP" altLang="en-GB" sz="1400" b="1">
                <a:latin typeface="Arial"/>
              </a:rPr>
              <a:t>’</a:t>
            </a:r>
            <a:r>
              <a:rPr lang="en-GB" sz="1400" b="1">
                <a:latin typeface="Trebuchet MS" charset="0"/>
              </a:rPr>
              <a:t>s your chance... </a:t>
            </a:r>
            <a:endParaRPr lang="en-GB" sz="1400" b="1" i="1">
              <a:latin typeface="Trebuchet MS" charset="0"/>
            </a:endParaRPr>
          </a:p>
        </p:txBody>
      </p:sp>
      <p:sp>
        <p:nvSpPr>
          <p:cNvPr id="30727" name="Text Box 7"/>
          <p:cNvSpPr txBox="1">
            <a:spLocks noChangeArrowheads="1"/>
          </p:cNvSpPr>
          <p:nvPr/>
        </p:nvSpPr>
        <p:spPr bwMode="auto">
          <a:xfrm>
            <a:off x="304800" y="1524000"/>
            <a:ext cx="6248400" cy="247332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Lst>
              <a:defRPr sz="2400">
                <a:solidFill>
                  <a:schemeClr val="tx1"/>
                </a:solidFill>
                <a:latin typeface="Times New Roman" charset="0"/>
                <a:ea typeface="ＭＳ Ｐゴシック" charset="0"/>
              </a:defRPr>
            </a:lvl1pPr>
            <a:lvl2pPr>
              <a:tabLst>
                <a:tab pos="571500" algn="l"/>
              </a:tabLst>
              <a:defRPr sz="2400">
                <a:solidFill>
                  <a:schemeClr val="tx1"/>
                </a:solidFill>
                <a:latin typeface="Times New Roman" charset="0"/>
                <a:ea typeface="ＭＳ Ｐゴシック" charset="0"/>
              </a:defRPr>
            </a:lvl2pPr>
            <a:lvl3pPr>
              <a:tabLst>
                <a:tab pos="571500" algn="l"/>
              </a:tabLst>
              <a:defRPr sz="2400">
                <a:solidFill>
                  <a:schemeClr val="tx1"/>
                </a:solidFill>
                <a:latin typeface="Times New Roman" charset="0"/>
                <a:ea typeface="ＭＳ Ｐゴシック" charset="0"/>
              </a:defRPr>
            </a:lvl3pPr>
            <a:lvl4pPr>
              <a:tabLst>
                <a:tab pos="571500" algn="l"/>
              </a:tabLst>
              <a:defRPr sz="2400">
                <a:solidFill>
                  <a:schemeClr val="tx1"/>
                </a:solidFill>
                <a:latin typeface="Times New Roman" charset="0"/>
                <a:ea typeface="ＭＳ Ｐゴシック" charset="0"/>
              </a:defRPr>
            </a:lvl4pPr>
            <a:lvl5pPr>
              <a:tabLst>
                <a:tab pos="5715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Lst>
              <a:defRPr sz="2400">
                <a:solidFill>
                  <a:schemeClr val="tx1"/>
                </a:solidFill>
                <a:latin typeface="Times New Roman" charset="0"/>
                <a:ea typeface="ＭＳ Ｐゴシック" charset="0"/>
              </a:defRPr>
            </a:lvl9pPr>
          </a:lstStyle>
          <a:p>
            <a:pPr algn="ctr"/>
            <a:r>
              <a:rPr lang="en-GB" sz="1600" b="1">
                <a:solidFill>
                  <a:srgbClr val="FF0000"/>
                </a:solidFill>
                <a:latin typeface="Trebuchet MS" charset="0"/>
              </a:rPr>
              <a:t>Activity</a:t>
            </a:r>
          </a:p>
          <a:p>
            <a:pPr algn="ctr"/>
            <a:r>
              <a:rPr lang="en-GB" sz="1400" b="1">
                <a:solidFill>
                  <a:srgbClr val="FF0000"/>
                </a:solidFill>
                <a:latin typeface="Trebuchet MS" charset="0"/>
              </a:rPr>
              <a:t>  </a:t>
            </a:r>
          </a:p>
          <a:p>
            <a:pPr>
              <a:buFontTx/>
              <a:buChar char="•"/>
            </a:pPr>
            <a:r>
              <a:rPr lang="en-GB" sz="1400" b="1">
                <a:solidFill>
                  <a:srgbClr val="FF0000"/>
                </a:solidFill>
                <a:latin typeface="Trebuchet MS" charset="0"/>
              </a:rPr>
              <a:t>  Your team</a:t>
            </a:r>
            <a:r>
              <a:rPr lang="ja-JP" altLang="en-GB" sz="1400" b="1">
                <a:solidFill>
                  <a:srgbClr val="FF0000"/>
                </a:solidFill>
                <a:latin typeface="Arial"/>
              </a:rPr>
              <a:t>’</a:t>
            </a:r>
            <a:r>
              <a:rPr lang="en-GB" sz="1400" b="1">
                <a:solidFill>
                  <a:srgbClr val="FF0000"/>
                </a:solidFill>
                <a:latin typeface="Trebuchet MS" charset="0"/>
              </a:rPr>
              <a:t>s task is to generate as many ideas as possible as regards 	one of these areas:</a:t>
            </a:r>
          </a:p>
          <a:p>
            <a:pPr>
              <a:buFontTx/>
              <a:buChar char="•"/>
            </a:pPr>
            <a:endParaRPr lang="en-GB" sz="1400" b="1">
              <a:solidFill>
                <a:srgbClr val="FF0000"/>
              </a:solidFill>
              <a:latin typeface="Trebuchet MS" charset="0"/>
            </a:endParaRPr>
          </a:p>
          <a:p>
            <a:pPr lvl="1">
              <a:buFont typeface="Wingdings" charset="0"/>
              <a:buChar char="Ø"/>
            </a:pPr>
            <a:r>
              <a:rPr lang="en-GB" sz="1400" b="1">
                <a:solidFill>
                  <a:srgbClr val="FF0000"/>
                </a:solidFill>
                <a:latin typeface="Trebuchet MS" charset="0"/>
              </a:rPr>
              <a:t>  restaurants</a:t>
            </a:r>
          </a:p>
          <a:p>
            <a:pPr lvl="1">
              <a:buFont typeface="Wingdings" charset="0"/>
              <a:buChar char="Ø"/>
            </a:pPr>
            <a:r>
              <a:rPr lang="en-GB" sz="1400" b="1">
                <a:solidFill>
                  <a:srgbClr val="FF0000"/>
                </a:solidFill>
                <a:latin typeface="Trebuchet MS" charset="0"/>
              </a:rPr>
              <a:t>  a supermarket trolley</a:t>
            </a:r>
          </a:p>
          <a:p>
            <a:pPr lvl="1">
              <a:buFont typeface="Wingdings" charset="0"/>
              <a:buChar char="Ø"/>
            </a:pPr>
            <a:r>
              <a:rPr lang="en-GB" sz="1400" b="1">
                <a:solidFill>
                  <a:srgbClr val="FF0000"/>
                </a:solidFill>
                <a:latin typeface="Trebuchet MS" charset="0"/>
              </a:rPr>
              <a:t>  mobile phones</a:t>
            </a:r>
          </a:p>
          <a:p>
            <a:pPr lvl="1">
              <a:buFont typeface="Wingdings" charset="0"/>
              <a:buChar char="Ø"/>
            </a:pPr>
            <a:r>
              <a:rPr lang="en-GB" sz="1400" b="1">
                <a:solidFill>
                  <a:srgbClr val="FF0000"/>
                </a:solidFill>
                <a:latin typeface="Trebuchet MS" charset="0"/>
              </a:rPr>
              <a:t>  television game shows</a:t>
            </a:r>
          </a:p>
          <a:p>
            <a:pPr lvl="1">
              <a:buFont typeface="Wingdings" charset="0"/>
              <a:buChar char="Ø"/>
            </a:pPr>
            <a:r>
              <a:rPr lang="en-GB" sz="1400" b="1">
                <a:solidFill>
                  <a:srgbClr val="FF0000"/>
                </a:solidFill>
                <a:latin typeface="Trebuchet MS" charset="0"/>
              </a:rPr>
              <a:t>  television reality shows</a:t>
            </a:r>
          </a:p>
          <a:p>
            <a:pPr lvl="1">
              <a:buFont typeface="Wingdings" charset="0"/>
              <a:buChar char="Ø"/>
            </a:pPr>
            <a:r>
              <a:rPr lang="en-GB" sz="1400" b="1">
                <a:solidFill>
                  <a:srgbClr val="FF0000"/>
                </a:solidFill>
                <a:latin typeface="Trebuchet MS" charset="0"/>
              </a:rPr>
              <a:t>  television soap operas.</a:t>
            </a:r>
          </a:p>
        </p:txBody>
      </p:sp>
      <p:sp>
        <p:nvSpPr>
          <p:cNvPr id="30728" name="Text Box 8"/>
          <p:cNvSpPr txBox="1">
            <a:spLocks noChangeArrowheads="1"/>
          </p:cNvSpPr>
          <p:nvPr/>
        </p:nvSpPr>
        <p:spPr bwMode="auto">
          <a:xfrm>
            <a:off x="304800" y="4552950"/>
            <a:ext cx="6248400" cy="4678203"/>
          </a:xfrm>
          <a:prstGeom prst="rect">
            <a:avLst/>
          </a:prstGeom>
          <a:solidFill>
            <a:schemeClr val="hlink"/>
          </a:solidFill>
          <a:ln w="9525">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4175" algn="l"/>
              </a:tabLst>
              <a:defRPr sz="2400">
                <a:solidFill>
                  <a:schemeClr val="tx1"/>
                </a:solidFill>
                <a:latin typeface="Times New Roman" charset="0"/>
                <a:ea typeface="ＭＳ Ｐゴシック" charset="0"/>
              </a:defRPr>
            </a:lvl1pPr>
            <a:lvl2pPr>
              <a:tabLst>
                <a:tab pos="384175" algn="l"/>
              </a:tabLst>
              <a:defRPr sz="2400">
                <a:solidFill>
                  <a:schemeClr val="tx1"/>
                </a:solidFill>
                <a:latin typeface="Times New Roman" charset="0"/>
                <a:ea typeface="ＭＳ Ｐゴシック" charset="0"/>
              </a:defRPr>
            </a:lvl2pPr>
            <a:lvl3pPr>
              <a:tabLst>
                <a:tab pos="384175" algn="l"/>
              </a:tabLst>
              <a:defRPr sz="2400">
                <a:solidFill>
                  <a:schemeClr val="tx1"/>
                </a:solidFill>
                <a:latin typeface="Times New Roman" charset="0"/>
                <a:ea typeface="ＭＳ Ｐゴシック" charset="0"/>
              </a:defRPr>
            </a:lvl3pPr>
            <a:lvl4pPr>
              <a:tabLst>
                <a:tab pos="384175" algn="l"/>
              </a:tabLst>
              <a:defRPr sz="2400">
                <a:solidFill>
                  <a:schemeClr val="tx1"/>
                </a:solidFill>
                <a:latin typeface="Times New Roman" charset="0"/>
                <a:ea typeface="ＭＳ Ｐゴシック" charset="0"/>
              </a:defRPr>
            </a:lvl4pPr>
            <a:lvl5pPr>
              <a:tabLst>
                <a:tab pos="384175" algn="l"/>
              </a:tabLst>
              <a:defRPr sz="2400">
                <a:solidFill>
                  <a:schemeClr val="tx1"/>
                </a:solidFill>
                <a:latin typeface="Times New Roman" charset="0"/>
                <a:ea typeface="ＭＳ Ｐゴシック" charset="0"/>
              </a:defRPr>
            </a:lvl5pPr>
            <a:lvl6pPr fontAlgn="base">
              <a:spcBef>
                <a:spcPct val="0"/>
              </a:spcBef>
              <a:spcAft>
                <a:spcPct val="0"/>
              </a:spcAft>
              <a:tabLst>
                <a:tab pos="384175" algn="l"/>
              </a:tabLst>
              <a:defRPr sz="2400">
                <a:solidFill>
                  <a:schemeClr val="tx1"/>
                </a:solidFill>
                <a:latin typeface="Times New Roman" charset="0"/>
                <a:ea typeface="ＭＳ Ｐゴシック" charset="0"/>
              </a:defRPr>
            </a:lvl6pPr>
            <a:lvl7pPr fontAlgn="base">
              <a:spcBef>
                <a:spcPct val="0"/>
              </a:spcBef>
              <a:spcAft>
                <a:spcPct val="0"/>
              </a:spcAft>
              <a:tabLst>
                <a:tab pos="384175" algn="l"/>
              </a:tabLst>
              <a:defRPr sz="2400">
                <a:solidFill>
                  <a:schemeClr val="tx1"/>
                </a:solidFill>
                <a:latin typeface="Times New Roman" charset="0"/>
                <a:ea typeface="ＭＳ Ｐゴシック" charset="0"/>
              </a:defRPr>
            </a:lvl7pPr>
            <a:lvl8pPr fontAlgn="base">
              <a:spcBef>
                <a:spcPct val="0"/>
              </a:spcBef>
              <a:spcAft>
                <a:spcPct val="0"/>
              </a:spcAft>
              <a:tabLst>
                <a:tab pos="384175" algn="l"/>
              </a:tabLst>
              <a:defRPr sz="2400">
                <a:solidFill>
                  <a:schemeClr val="tx1"/>
                </a:solidFill>
                <a:latin typeface="Times New Roman" charset="0"/>
                <a:ea typeface="ＭＳ Ｐゴシック" charset="0"/>
              </a:defRPr>
            </a:lvl8pPr>
            <a:lvl9pPr fontAlgn="base">
              <a:spcBef>
                <a:spcPct val="0"/>
              </a:spcBef>
              <a:spcAft>
                <a:spcPct val="0"/>
              </a:spcAft>
              <a:tabLst>
                <a:tab pos="384175" algn="l"/>
              </a:tabLst>
              <a:defRPr sz="2400">
                <a:solidFill>
                  <a:schemeClr val="tx1"/>
                </a:solidFill>
                <a:latin typeface="Times New Roman" charset="0"/>
                <a:ea typeface="ＭＳ Ｐゴシック" charset="0"/>
              </a:defRPr>
            </a:lvl9pPr>
          </a:lstStyle>
          <a:p>
            <a:pPr algn="ctr"/>
            <a:r>
              <a:rPr lang="en-GB" sz="1600" b="1" dirty="0">
                <a:solidFill>
                  <a:schemeClr val="accent2"/>
                </a:solidFill>
                <a:latin typeface="Trebuchet MS" charset="0"/>
              </a:rPr>
              <a:t>Process</a:t>
            </a:r>
          </a:p>
          <a:p>
            <a:pPr algn="ctr"/>
            <a:endParaRPr lang="en-GB" sz="1600" b="1" dirty="0">
              <a:solidFill>
                <a:schemeClr val="accent2"/>
              </a:solidFill>
              <a:latin typeface="Trebuchet MS" charset="0"/>
            </a:endParaRPr>
          </a:p>
          <a:p>
            <a:pPr marL="265113" indent="-265113">
              <a:buFontTx/>
              <a:buChar char="•"/>
              <a:tabLst>
                <a:tab pos="546100" algn="l"/>
              </a:tabLst>
            </a:pPr>
            <a:r>
              <a:rPr lang="en-GB" sz="1400" b="1" dirty="0">
                <a:solidFill>
                  <a:schemeClr val="accent2"/>
                </a:solidFill>
                <a:latin typeface="Trebuchet MS" charset="0"/>
              </a:rPr>
              <a:t>In your teams, choose whichever topic on the above list you wish to 	work on. If you select one of the television options, identify a 	specific game show, reality show or soap opera.</a:t>
            </a:r>
          </a:p>
          <a:p>
            <a:pPr marL="265113" indent="-265113">
              <a:buFontTx/>
              <a:buChar char="•"/>
              <a:tabLst>
                <a:tab pos="546100" algn="l"/>
              </a:tabLst>
            </a:pPr>
            <a:r>
              <a:rPr lang="en-GB" sz="1400" b="1" dirty="0">
                <a:solidFill>
                  <a:schemeClr val="accent2"/>
                </a:solidFill>
                <a:latin typeface="Trebuchet MS" charset="0"/>
              </a:rPr>
              <a:t>Individually and in silence, write down as detailed a description as 	you can of the topic you have chosen. This description must 	relate to the way the mobile phone, the soap opera (or whatever) 	is </a:t>
            </a:r>
            <a:r>
              <a:rPr lang="en-GB" sz="1400" b="1" i="1" dirty="0">
                <a:solidFill>
                  <a:schemeClr val="accent2"/>
                </a:solidFill>
                <a:latin typeface="Trebuchet MS" charset="0"/>
              </a:rPr>
              <a:t>now – </a:t>
            </a:r>
            <a:r>
              <a:rPr lang="en-GB" sz="1400" b="1" dirty="0">
                <a:solidFill>
                  <a:schemeClr val="accent2"/>
                </a:solidFill>
                <a:latin typeface="Trebuchet MS" charset="0"/>
              </a:rPr>
              <a:t>not what you might wish it to be in the future.</a:t>
            </a:r>
          </a:p>
          <a:p>
            <a:pPr marL="265113" indent="-265113">
              <a:buFontTx/>
              <a:buChar char="•"/>
              <a:tabLst>
                <a:tab pos="546100" algn="l"/>
              </a:tabLst>
            </a:pPr>
            <a:r>
              <a:rPr lang="en-GB" sz="1400" b="1" dirty="0">
                <a:solidFill>
                  <a:schemeClr val="accent2"/>
                </a:solidFill>
                <a:latin typeface="Trebuchet MS" charset="0"/>
              </a:rPr>
              <a:t>Then share the individual lists to form a collective team list.</a:t>
            </a:r>
          </a:p>
          <a:p>
            <a:pPr marL="265113" indent="-265113">
              <a:buFontTx/>
              <a:buChar char="•"/>
              <a:tabLst>
                <a:tab pos="546100" algn="l"/>
              </a:tabLst>
            </a:pPr>
            <a:r>
              <a:rPr lang="en-GB" sz="1400" b="1" dirty="0">
                <a:solidFill>
                  <a:schemeClr val="accent2"/>
                </a:solidFill>
                <a:latin typeface="Trebuchet MS" charset="0"/>
              </a:rPr>
              <a:t> Then, choose an item on the collective list and ask </a:t>
            </a:r>
            <a:r>
              <a:rPr lang="ja-JP" altLang="en-GB" sz="1400" b="1" dirty="0">
                <a:solidFill>
                  <a:schemeClr val="accent2"/>
                </a:solidFill>
                <a:latin typeface="Arial"/>
              </a:rPr>
              <a:t>“</a:t>
            </a:r>
            <a:r>
              <a:rPr lang="en-GB" sz="1400" b="1" dirty="0">
                <a:solidFill>
                  <a:schemeClr val="accent2"/>
                </a:solidFill>
                <a:latin typeface="Trebuchet MS" charset="0"/>
              </a:rPr>
              <a:t>how might that 	be different?</a:t>
            </a:r>
            <a:r>
              <a:rPr lang="ja-JP" altLang="en-GB" sz="1400" b="1" dirty="0">
                <a:solidFill>
                  <a:schemeClr val="accent2"/>
                </a:solidFill>
                <a:latin typeface="Arial"/>
              </a:rPr>
              <a:t>”</a:t>
            </a:r>
            <a:r>
              <a:rPr lang="en-GB" sz="1400" b="1" dirty="0">
                <a:solidFill>
                  <a:schemeClr val="accent2"/>
                </a:solidFill>
                <a:latin typeface="Trebuchet MS" charset="0"/>
              </a:rPr>
              <a:t>. Use this question to trigger as many ideas as you 	can…</a:t>
            </a:r>
          </a:p>
          <a:p>
            <a:pPr marL="265113" indent="-265113">
              <a:buFontTx/>
              <a:buChar char="•"/>
              <a:tabLst>
                <a:tab pos="546100" algn="l"/>
              </a:tabLst>
            </a:pPr>
            <a:r>
              <a:rPr lang="en-GB" sz="1400" b="1" dirty="0">
                <a:solidFill>
                  <a:schemeClr val="accent2"/>
                </a:solidFill>
                <a:latin typeface="Trebuchet MS" charset="0"/>
              </a:rPr>
              <a:t>And when you naturally come to a halt, choose another item, and ask 	</a:t>
            </a:r>
            <a:r>
              <a:rPr lang="ja-JP" altLang="en-GB" sz="1400" b="1" dirty="0">
                <a:solidFill>
                  <a:schemeClr val="accent2"/>
                </a:solidFill>
                <a:latin typeface="Arial"/>
              </a:rPr>
              <a:t>“</a:t>
            </a:r>
            <a:r>
              <a:rPr lang="en-GB" sz="1400" b="1" dirty="0">
                <a:solidFill>
                  <a:schemeClr val="accent2"/>
                </a:solidFill>
                <a:latin typeface="Trebuchet MS" charset="0"/>
              </a:rPr>
              <a:t>How might this be different?</a:t>
            </a:r>
            <a:r>
              <a:rPr lang="ja-JP" altLang="en-GB" sz="1400" b="1" dirty="0">
                <a:solidFill>
                  <a:schemeClr val="accent2"/>
                </a:solidFill>
                <a:latin typeface="Arial"/>
              </a:rPr>
              <a:t>”</a:t>
            </a:r>
            <a:r>
              <a:rPr lang="en-GB" sz="1400" b="1" dirty="0">
                <a:solidFill>
                  <a:schemeClr val="accent2"/>
                </a:solidFill>
                <a:latin typeface="Trebuchet MS" charset="0"/>
              </a:rPr>
              <a:t>... and let the ideas flow.</a:t>
            </a:r>
          </a:p>
          <a:p>
            <a:pPr marL="265113" indent="-265113">
              <a:buFontTx/>
              <a:buChar char="•"/>
              <a:tabLst>
                <a:tab pos="546100" algn="l"/>
              </a:tabLst>
            </a:pPr>
            <a:r>
              <a:rPr lang="en-GB" sz="1400" b="1" dirty="0">
                <a:solidFill>
                  <a:schemeClr val="accent2"/>
                </a:solidFill>
                <a:latin typeface="Trebuchet MS" charset="0"/>
              </a:rPr>
              <a:t>While you are doing this, remember not to criticise one another, but 	listen as hard as you can, and build on other people</a:t>
            </a:r>
            <a:r>
              <a:rPr lang="ja-JP" altLang="en-GB" sz="1400" b="1" dirty="0">
                <a:solidFill>
                  <a:schemeClr val="accent2"/>
                </a:solidFill>
                <a:latin typeface="Arial"/>
              </a:rPr>
              <a:t>’</a:t>
            </a:r>
            <a:r>
              <a:rPr lang="en-GB" sz="1400" b="1" dirty="0">
                <a:solidFill>
                  <a:schemeClr val="accent2"/>
                </a:solidFill>
                <a:latin typeface="Trebuchet MS" charset="0"/>
              </a:rPr>
              <a:t>s ideas.</a:t>
            </a:r>
          </a:p>
          <a:p>
            <a:pPr marL="265113" indent="-265113">
              <a:buFontTx/>
              <a:buChar char="•"/>
              <a:tabLst>
                <a:tab pos="546100" algn="l"/>
              </a:tabLst>
            </a:pPr>
            <a:r>
              <a:rPr lang="en-GB" sz="1400" b="1" dirty="0">
                <a:solidFill>
                  <a:schemeClr val="accent2"/>
                </a:solidFill>
                <a:latin typeface="Trebuchet MS" charset="0"/>
              </a:rPr>
              <a:t>When you have finished with all the items on the list, look through 	the ideas you have generated, and prepare a presentation of 	about 15 minutes on the ideas you discovered, and how you 	discovered them!</a:t>
            </a:r>
          </a:p>
        </p:txBody>
      </p:sp>
      <p:sp>
        <p:nvSpPr>
          <p:cNvPr id="30733" name="Text Box 13"/>
          <p:cNvSpPr txBox="1">
            <a:spLocks noChangeArrowheads="1"/>
          </p:cNvSpPr>
          <p:nvPr/>
        </p:nvSpPr>
        <p:spPr bwMode="auto">
          <a:xfrm>
            <a:off x="238125" y="9569450"/>
            <a:ext cx="36353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23</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42925" y="304800"/>
            <a:ext cx="57531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GB" b="1">
                <a:solidFill>
                  <a:srgbClr val="7979A5"/>
                </a:solidFill>
                <a:latin typeface="Trebuchet MS" charset="0"/>
              </a:rPr>
              <a:t>Let</a:t>
            </a:r>
            <a:r>
              <a:rPr lang="ja-JP" altLang="en-GB" b="1">
                <a:solidFill>
                  <a:srgbClr val="7979A5"/>
                </a:solidFill>
                <a:latin typeface="Arial"/>
              </a:rPr>
              <a:t>’</a:t>
            </a:r>
            <a:r>
              <a:rPr lang="en-GB" b="1">
                <a:solidFill>
                  <a:srgbClr val="7979A5"/>
                </a:solidFill>
                <a:latin typeface="Trebuchet MS" charset="0"/>
              </a:rPr>
              <a:t>s be enterprising!</a:t>
            </a:r>
            <a:r>
              <a:rPr lang="en-GB" b="1" i="1">
                <a:solidFill>
                  <a:srgbClr val="7979A5"/>
                </a:solidFill>
                <a:latin typeface="Trebuchet MS" charset="0"/>
              </a:rPr>
              <a:t> </a:t>
            </a:r>
            <a:r>
              <a:rPr lang="en-GB" b="1">
                <a:solidFill>
                  <a:srgbClr val="7979A5"/>
                </a:solidFill>
                <a:latin typeface="Trebuchet MS" charset="0"/>
              </a:rPr>
              <a:t>– Teacher notes</a:t>
            </a:r>
          </a:p>
        </p:txBody>
      </p:sp>
      <p:sp>
        <p:nvSpPr>
          <p:cNvPr id="31747" name="Text Box 3"/>
          <p:cNvSpPr txBox="1">
            <a:spLocks noChangeArrowheads="1"/>
          </p:cNvSpPr>
          <p:nvPr/>
        </p:nvSpPr>
        <p:spPr bwMode="auto">
          <a:xfrm>
            <a:off x="279400" y="1204913"/>
            <a:ext cx="6286500" cy="8620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To give learners an experience of deliberate creativity in a real sense: there are real businesses out there that actually do this!</a:t>
            </a:r>
          </a:p>
        </p:txBody>
      </p:sp>
      <p:sp>
        <p:nvSpPr>
          <p:cNvPr id="31748" name="Text Box 4"/>
          <p:cNvSpPr txBox="1">
            <a:spLocks noChangeArrowheads="1"/>
          </p:cNvSpPr>
          <p:nvPr/>
        </p:nvSpPr>
        <p:spPr bwMode="auto">
          <a:xfrm>
            <a:off x="279400" y="2209800"/>
            <a:ext cx="6286500" cy="17129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92088" algn="l"/>
                <a:tab pos="381000" algn="l"/>
              </a:tabLst>
              <a:defRPr sz="2400">
                <a:solidFill>
                  <a:schemeClr val="tx1"/>
                </a:solidFill>
                <a:latin typeface="Times New Roman" charset="0"/>
                <a:ea typeface="ＭＳ Ｐゴシック" charset="0"/>
              </a:defRPr>
            </a:lvl1pPr>
            <a:lvl2pPr>
              <a:tabLst>
                <a:tab pos="192088" algn="l"/>
                <a:tab pos="381000" algn="l"/>
              </a:tabLst>
              <a:defRPr sz="2400">
                <a:solidFill>
                  <a:schemeClr val="tx1"/>
                </a:solidFill>
                <a:latin typeface="Times New Roman" charset="0"/>
                <a:ea typeface="ＭＳ Ｐゴシック" charset="0"/>
              </a:defRPr>
            </a:lvl2pPr>
            <a:lvl3pPr>
              <a:tabLst>
                <a:tab pos="192088" algn="l"/>
                <a:tab pos="381000" algn="l"/>
              </a:tabLst>
              <a:defRPr sz="2400">
                <a:solidFill>
                  <a:schemeClr val="tx1"/>
                </a:solidFill>
                <a:latin typeface="Times New Roman" charset="0"/>
                <a:ea typeface="ＭＳ Ｐゴシック" charset="0"/>
              </a:defRPr>
            </a:lvl3pPr>
            <a:lvl4pPr>
              <a:tabLst>
                <a:tab pos="192088" algn="l"/>
                <a:tab pos="381000" algn="l"/>
              </a:tabLst>
              <a:defRPr sz="2400">
                <a:solidFill>
                  <a:schemeClr val="tx1"/>
                </a:solidFill>
                <a:latin typeface="Times New Roman" charset="0"/>
                <a:ea typeface="ＭＳ Ｐゴシック" charset="0"/>
              </a:defRPr>
            </a:lvl4pPr>
            <a:lvl5pPr>
              <a:tabLst>
                <a:tab pos="192088" algn="l"/>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192088" algn="l"/>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Key outcomes</a:t>
            </a:r>
          </a:p>
          <a:p>
            <a:endParaRPr lang="en-GB" sz="800" b="1" dirty="0">
              <a:solidFill>
                <a:schemeClr val="accent2"/>
              </a:solidFill>
              <a:latin typeface="Trebuchet MS" charset="0"/>
            </a:endParaRPr>
          </a:p>
          <a:p>
            <a:pPr marL="265113" indent="-265113">
              <a:buFontTx/>
              <a:buChar char="•"/>
              <a:tabLst>
                <a:tab pos="192088" algn="l"/>
                <a:tab pos="546100" algn="l"/>
              </a:tabLst>
            </a:pPr>
            <a:r>
              <a:rPr lang="en-GB" sz="1400" b="1" dirty="0">
                <a:latin typeface="Trebuchet MS" charset="0"/>
              </a:rPr>
              <a:t>Successful generation of ideas.</a:t>
            </a:r>
          </a:p>
          <a:p>
            <a:pPr marL="265113" indent="-265113">
              <a:buFontTx/>
              <a:buChar char="•"/>
              <a:tabLst>
                <a:tab pos="192088" algn="l"/>
                <a:tab pos="546100" algn="l"/>
              </a:tabLst>
            </a:pPr>
            <a:r>
              <a:rPr lang="en-GB" sz="1400" b="1" dirty="0">
                <a:latin typeface="Trebuchet MS" charset="0"/>
              </a:rPr>
              <a:t>Self-confidence in the personal ability to generate ideas.</a:t>
            </a:r>
          </a:p>
          <a:p>
            <a:pPr marL="265113" indent="-265113">
              <a:buFontTx/>
              <a:buChar char="•"/>
              <a:tabLst>
                <a:tab pos="192088" algn="l"/>
                <a:tab pos="546100" algn="l"/>
              </a:tabLst>
            </a:pPr>
            <a:r>
              <a:rPr lang="en-GB" sz="1400" b="1" dirty="0">
                <a:latin typeface="Trebuchet MS" charset="0"/>
              </a:rPr>
              <a:t>Recognition of the importance of working on, and contributing to, 	teams.</a:t>
            </a:r>
          </a:p>
          <a:p>
            <a:pPr marL="265113" indent="-265113">
              <a:buFontTx/>
              <a:buChar char="•"/>
              <a:tabLst>
                <a:tab pos="192088" algn="l"/>
                <a:tab pos="546100" algn="l"/>
              </a:tabLst>
            </a:pPr>
            <a:r>
              <a:rPr lang="en-GB" sz="1400" b="1" dirty="0">
                <a:latin typeface="Trebuchet MS" charset="0"/>
              </a:rPr>
              <a:t>Enhanced presentation skills.</a:t>
            </a:r>
          </a:p>
          <a:p>
            <a:pPr marL="265113" indent="-265113">
              <a:buFontTx/>
              <a:buChar char="•"/>
              <a:tabLst>
                <a:tab pos="192088" algn="l"/>
                <a:tab pos="546100" algn="l"/>
              </a:tabLst>
            </a:pPr>
            <a:r>
              <a:rPr lang="en-GB" sz="1400" b="1" dirty="0">
                <a:latin typeface="Trebuchet MS" charset="0"/>
              </a:rPr>
              <a:t>A lot of fun!</a:t>
            </a:r>
          </a:p>
        </p:txBody>
      </p:sp>
      <p:sp>
        <p:nvSpPr>
          <p:cNvPr id="31749" name="Text Box 5"/>
          <p:cNvSpPr txBox="1">
            <a:spLocks noChangeArrowheads="1"/>
          </p:cNvSpPr>
          <p:nvPr/>
        </p:nvSpPr>
        <p:spPr bwMode="auto">
          <a:xfrm>
            <a:off x="285750" y="4191000"/>
            <a:ext cx="6286500" cy="387798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800" b="1" dirty="0">
              <a:latin typeface="Trebuchet MS" charset="0"/>
            </a:endParaRPr>
          </a:p>
          <a:p>
            <a:pPr marL="265113" indent="-265113">
              <a:buFontTx/>
              <a:buChar char="•"/>
              <a:tabLst>
                <a:tab pos="546100" algn="l"/>
              </a:tabLst>
            </a:pPr>
            <a:r>
              <a:rPr lang="en-GB" sz="1400" b="1" dirty="0">
                <a:latin typeface="Trebuchet MS" charset="0"/>
              </a:rPr>
              <a:t>This activity is much more open-ended than the other activities, for 	it is deliberately designed to give learners as rich an opportunity 	as possible to generate ideas – and to be enterprising!</a:t>
            </a:r>
          </a:p>
          <a:p>
            <a:pPr marL="265113" indent="-265113">
              <a:buFontTx/>
              <a:buChar char="•"/>
              <a:tabLst>
                <a:tab pos="546100" algn="l"/>
              </a:tabLst>
            </a:pPr>
            <a:r>
              <a:rPr lang="en-GB" sz="1400" b="1" dirty="0">
                <a:latin typeface="Trebuchet MS" charset="0"/>
              </a:rPr>
              <a:t>Once the activity has been explained, the role of the teacher is 	primarily in helping the teams keep going, and not getting bored 	or stuck. The teacher should encourage learners to be as 		perceptive as possible in their descriptions – there is a huge 	amount that could be potentially be captured when describing a 	restaurant, a mobile phone or an episode of </a:t>
            </a:r>
            <a:r>
              <a:rPr lang="en-GB" sz="1400" b="1" i="1" dirty="0">
                <a:latin typeface="Trebuchet MS" charset="0"/>
              </a:rPr>
              <a:t>Who Wants to be a 	Millionaire?. </a:t>
            </a:r>
            <a:r>
              <a:rPr lang="en-GB" sz="1400" b="1" dirty="0">
                <a:latin typeface="Trebuchet MS" charset="0"/>
              </a:rPr>
              <a:t>Every little detail counts! Also, when the teams are 	asking </a:t>
            </a:r>
            <a:r>
              <a:rPr lang="ja-JP" altLang="en-GB" sz="1400" b="1" dirty="0">
                <a:latin typeface="Arial"/>
              </a:rPr>
              <a:t>“</a:t>
            </a:r>
            <a:r>
              <a:rPr lang="en-GB" sz="1400" b="1" dirty="0">
                <a:latin typeface="Trebuchet MS" charset="0"/>
              </a:rPr>
              <a:t>How might this be different?</a:t>
            </a:r>
            <a:r>
              <a:rPr lang="ja-JP" altLang="en-GB" sz="1400" b="1" dirty="0">
                <a:latin typeface="Arial"/>
              </a:rPr>
              <a:t>”</a:t>
            </a:r>
            <a:r>
              <a:rPr lang="en-GB" sz="1400" b="1" dirty="0">
                <a:latin typeface="Trebuchet MS" charset="0"/>
              </a:rPr>
              <a:t>, there is always the 	tendency to smut and infantilism – so help the teams get through 	this to discover as many good ideas as they can! </a:t>
            </a:r>
          </a:p>
          <a:p>
            <a:pPr marL="265113" indent="-265113">
              <a:buFontTx/>
              <a:buChar char="•"/>
              <a:tabLst>
                <a:tab pos="546100" algn="l"/>
              </a:tabLst>
            </a:pPr>
            <a:r>
              <a:rPr lang="en-GB" sz="1400" b="1" dirty="0">
                <a:latin typeface="Trebuchet MS" charset="0"/>
              </a:rPr>
              <a:t> In this regard, the teacher might wish to have some </a:t>
            </a:r>
            <a:r>
              <a:rPr lang="ja-JP" altLang="en-GB" sz="1400" b="1" dirty="0">
                <a:latin typeface="Arial"/>
              </a:rPr>
              <a:t>‘</a:t>
            </a:r>
            <a:r>
              <a:rPr lang="en-GB" sz="1400" b="1" dirty="0">
                <a:latin typeface="Trebuchet MS" charset="0"/>
              </a:rPr>
              <a:t>model answers</a:t>
            </a:r>
            <a:r>
              <a:rPr lang="ja-JP" altLang="en-GB" sz="1400" b="1" dirty="0">
                <a:latin typeface="Arial"/>
              </a:rPr>
              <a:t>’</a:t>
            </a:r>
            <a:r>
              <a:rPr lang="en-GB" sz="1400" b="1" dirty="0">
                <a:latin typeface="Trebuchet MS" charset="0"/>
              </a:rPr>
              <a:t> 	in mind so the teams can be guided to some </a:t>
            </a:r>
            <a:r>
              <a:rPr lang="ja-JP" altLang="en-GB" sz="1400" b="1" dirty="0">
                <a:latin typeface="Arial"/>
              </a:rPr>
              <a:t>‘</a:t>
            </a:r>
            <a:r>
              <a:rPr lang="en-GB" sz="1400" b="1" dirty="0">
                <a:latin typeface="Trebuchet MS" charset="0"/>
              </a:rPr>
              <a:t>interesting places to 	look</a:t>
            </a:r>
            <a:r>
              <a:rPr lang="ja-JP" altLang="en-GB" sz="1400" b="1" dirty="0">
                <a:latin typeface="Arial"/>
              </a:rPr>
              <a:t>’</a:t>
            </a:r>
            <a:r>
              <a:rPr lang="en-GB" sz="1400" b="1" dirty="0">
                <a:latin typeface="Trebuchet MS" charset="0"/>
              </a:rPr>
              <a:t>.</a:t>
            </a:r>
            <a:endParaRPr lang="en-GB" sz="800" b="1" dirty="0">
              <a:latin typeface="Trebuchet MS" charset="0"/>
            </a:endParaRPr>
          </a:p>
        </p:txBody>
      </p:sp>
      <p:sp>
        <p:nvSpPr>
          <p:cNvPr id="31756" name="Text Box 12"/>
          <p:cNvSpPr txBox="1">
            <a:spLocks noChangeArrowheads="1"/>
          </p:cNvSpPr>
          <p:nvPr/>
        </p:nvSpPr>
        <p:spPr bwMode="auto">
          <a:xfrm>
            <a:off x="6321425" y="9569450"/>
            <a:ext cx="36353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24</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026"/>
          <p:cNvSpPr txBox="1">
            <a:spLocks noChangeArrowheads="1"/>
          </p:cNvSpPr>
          <p:nvPr/>
        </p:nvSpPr>
        <p:spPr bwMode="auto">
          <a:xfrm>
            <a:off x="244475" y="9569450"/>
            <a:ext cx="36353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25</a:t>
            </a:r>
          </a:p>
        </p:txBody>
      </p:sp>
      <p:sp>
        <p:nvSpPr>
          <p:cNvPr id="3" name="Text Box 2"/>
          <p:cNvSpPr txBox="1">
            <a:spLocks noChangeArrowheads="1"/>
          </p:cNvSpPr>
          <p:nvPr/>
        </p:nvSpPr>
        <p:spPr bwMode="auto">
          <a:xfrm>
            <a:off x="1884363" y="304800"/>
            <a:ext cx="30972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i="1">
                <a:solidFill>
                  <a:srgbClr val="7979A5"/>
                </a:solidFill>
                <a:latin typeface="Trebuchet MS" charset="0"/>
              </a:rPr>
              <a:t>Suggested resources</a:t>
            </a:r>
          </a:p>
        </p:txBody>
      </p:sp>
      <p:sp>
        <p:nvSpPr>
          <p:cNvPr id="4" name="Text Box 3"/>
          <p:cNvSpPr txBox="1">
            <a:spLocks noChangeArrowheads="1"/>
          </p:cNvSpPr>
          <p:nvPr/>
        </p:nvSpPr>
        <p:spPr bwMode="auto">
          <a:xfrm>
            <a:off x="279400" y="968375"/>
            <a:ext cx="6286500" cy="504753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244600" algn="l"/>
              </a:tabLst>
              <a:defRPr sz="2400">
                <a:solidFill>
                  <a:schemeClr val="tx1"/>
                </a:solidFill>
                <a:latin typeface="Times New Roman" charset="0"/>
                <a:ea typeface="ＭＳ Ｐゴシック" charset="0"/>
              </a:defRPr>
            </a:lvl1pPr>
            <a:lvl2pPr>
              <a:tabLst>
                <a:tab pos="1244600" algn="l"/>
              </a:tabLst>
              <a:defRPr sz="2400">
                <a:solidFill>
                  <a:schemeClr val="tx1"/>
                </a:solidFill>
                <a:latin typeface="Times New Roman" charset="0"/>
                <a:ea typeface="ＭＳ Ｐゴシック" charset="0"/>
              </a:defRPr>
            </a:lvl2pPr>
            <a:lvl3pPr>
              <a:tabLst>
                <a:tab pos="1244600" algn="l"/>
              </a:tabLst>
              <a:defRPr sz="2400">
                <a:solidFill>
                  <a:schemeClr val="tx1"/>
                </a:solidFill>
                <a:latin typeface="Times New Roman" charset="0"/>
                <a:ea typeface="ＭＳ Ｐゴシック" charset="0"/>
              </a:defRPr>
            </a:lvl3pPr>
            <a:lvl4pPr>
              <a:tabLst>
                <a:tab pos="1244600" algn="l"/>
              </a:tabLst>
              <a:defRPr sz="2400">
                <a:solidFill>
                  <a:schemeClr val="tx1"/>
                </a:solidFill>
                <a:latin typeface="Times New Roman" charset="0"/>
                <a:ea typeface="ＭＳ Ｐゴシック" charset="0"/>
              </a:defRPr>
            </a:lvl4pPr>
            <a:lvl5pPr>
              <a:tabLst>
                <a:tab pos="1244600" algn="l"/>
              </a:tabLst>
              <a:defRPr sz="2400">
                <a:solidFill>
                  <a:schemeClr val="tx1"/>
                </a:solidFill>
                <a:latin typeface="Times New Roman" charset="0"/>
                <a:ea typeface="ＭＳ Ｐゴシック" charset="0"/>
              </a:defRPr>
            </a:lvl5pPr>
            <a:lvl6pPr fontAlgn="base">
              <a:spcBef>
                <a:spcPct val="0"/>
              </a:spcBef>
              <a:spcAft>
                <a:spcPct val="0"/>
              </a:spcAft>
              <a:tabLst>
                <a:tab pos="1244600" algn="l"/>
              </a:tabLst>
              <a:defRPr sz="2400">
                <a:solidFill>
                  <a:schemeClr val="tx1"/>
                </a:solidFill>
                <a:latin typeface="Times New Roman" charset="0"/>
                <a:ea typeface="ＭＳ Ｐゴシック" charset="0"/>
              </a:defRPr>
            </a:lvl6pPr>
            <a:lvl7pPr fontAlgn="base">
              <a:spcBef>
                <a:spcPct val="0"/>
              </a:spcBef>
              <a:spcAft>
                <a:spcPct val="0"/>
              </a:spcAft>
              <a:tabLst>
                <a:tab pos="1244600" algn="l"/>
              </a:tabLst>
              <a:defRPr sz="2400">
                <a:solidFill>
                  <a:schemeClr val="tx1"/>
                </a:solidFill>
                <a:latin typeface="Times New Roman" charset="0"/>
                <a:ea typeface="ＭＳ Ｐゴシック" charset="0"/>
              </a:defRPr>
            </a:lvl7pPr>
            <a:lvl8pPr fontAlgn="base">
              <a:spcBef>
                <a:spcPct val="0"/>
              </a:spcBef>
              <a:spcAft>
                <a:spcPct val="0"/>
              </a:spcAft>
              <a:tabLst>
                <a:tab pos="1244600" algn="l"/>
              </a:tabLst>
              <a:defRPr sz="2400">
                <a:solidFill>
                  <a:schemeClr val="tx1"/>
                </a:solidFill>
                <a:latin typeface="Times New Roman" charset="0"/>
                <a:ea typeface="ＭＳ Ｐゴシック" charset="0"/>
              </a:defRPr>
            </a:lvl8pPr>
            <a:lvl9pPr fontAlgn="base">
              <a:spcBef>
                <a:spcPct val="0"/>
              </a:spcBef>
              <a:spcAft>
                <a:spcPct val="0"/>
              </a:spcAft>
              <a:tabLst>
                <a:tab pos="1244600" algn="l"/>
              </a:tabLst>
              <a:defRPr sz="2400">
                <a:solidFill>
                  <a:schemeClr val="tx1"/>
                </a:solidFill>
                <a:latin typeface="Times New Roman" charset="0"/>
                <a:ea typeface="ＭＳ Ｐゴシック" charset="0"/>
              </a:defRPr>
            </a:lvl9pPr>
          </a:lstStyle>
          <a:p>
            <a:pPr algn="ctr"/>
            <a:r>
              <a:rPr lang="en-GB" sz="1400" b="1" dirty="0">
                <a:latin typeface="Trebuchet MS" charset="0"/>
              </a:rPr>
              <a:t>All of the material in this Activity Pack is based on materials to be found in the author</a:t>
            </a:r>
            <a:r>
              <a:rPr lang="ja-JP" altLang="en-GB" sz="1400" b="1" dirty="0">
                <a:latin typeface="Arial"/>
              </a:rPr>
              <a:t>’</a:t>
            </a:r>
            <a:r>
              <a:rPr lang="en-GB" sz="1400" b="1" dirty="0">
                <a:latin typeface="Trebuchet MS" charset="0"/>
              </a:rPr>
              <a:t>s two main texts on deliberate creativity – </a:t>
            </a:r>
            <a:r>
              <a:rPr lang="en-GB" sz="1400" b="1" i="1" dirty="0">
                <a:latin typeface="Trebuchet MS" charset="0"/>
              </a:rPr>
              <a:t>Unlock Your Mind </a:t>
            </a:r>
            <a:r>
              <a:rPr lang="en-GB" sz="1400" b="1" dirty="0">
                <a:latin typeface="Trebuchet MS" charset="0"/>
              </a:rPr>
              <a:t>(published by Gower Publishing in 1998) and </a:t>
            </a:r>
            <a:r>
              <a:rPr lang="en-GB" sz="1400" b="1" i="1" dirty="0">
                <a:latin typeface="Trebuchet MS" charset="0"/>
              </a:rPr>
              <a:t>Smart Things to Know about Innovation and Creativity </a:t>
            </a:r>
            <a:r>
              <a:rPr lang="en-GB" sz="1400" b="1" dirty="0">
                <a:latin typeface="Trebuchet MS" charset="0"/>
              </a:rPr>
              <a:t>(published by Capstone in 2001). These sources contain detailed explanations of all the key matters explored here – such as Koestler</a:t>
            </a:r>
            <a:r>
              <a:rPr lang="ja-JP" altLang="en-GB" sz="1400" b="1" dirty="0">
                <a:latin typeface="Arial"/>
              </a:rPr>
              <a:t>’</a:t>
            </a:r>
            <a:r>
              <a:rPr lang="en-GB" sz="1400" b="1" dirty="0">
                <a:latin typeface="Trebuchet MS" charset="0"/>
              </a:rPr>
              <a:t>s definition of creativity, the nine dots puzzle and new games based on chess.</a:t>
            </a:r>
          </a:p>
          <a:p>
            <a:pPr algn="ctr"/>
            <a:endParaRPr lang="en-GB" sz="1400" b="1" dirty="0">
              <a:latin typeface="Trebuchet MS" charset="0"/>
            </a:endParaRPr>
          </a:p>
          <a:p>
            <a:pPr algn="ctr"/>
            <a:r>
              <a:rPr lang="en-GB" sz="1400" b="1" dirty="0">
                <a:latin typeface="Trebuchet MS" charset="0"/>
              </a:rPr>
              <a:t>Further helpful resources are:</a:t>
            </a:r>
          </a:p>
          <a:p>
            <a:pPr algn="ctr"/>
            <a:endParaRPr lang="en-GB" sz="1400" b="1" dirty="0">
              <a:latin typeface="Trebuchet MS" charset="0"/>
            </a:endParaRPr>
          </a:p>
          <a:p>
            <a:pPr algn="just"/>
            <a:r>
              <a:rPr lang="en-GB" sz="1400" b="1" dirty="0">
                <a:latin typeface="Trebuchet MS" charset="0"/>
                <a:cs typeface="Times New Roman" charset="0"/>
              </a:rPr>
              <a:t>Tony </a:t>
            </a:r>
            <a:r>
              <a:rPr lang="en-GB" sz="1400" b="1" dirty="0" err="1">
                <a:latin typeface="Trebuchet MS" charset="0"/>
                <a:cs typeface="Times New Roman" charset="0"/>
              </a:rPr>
              <a:t>Buzan</a:t>
            </a:r>
            <a:r>
              <a:rPr lang="en-GB" sz="1400" b="1" dirty="0">
                <a:latin typeface="Trebuchet MS" charset="0"/>
                <a:cs typeface="Times New Roman" charset="0"/>
              </a:rPr>
              <a:t> – </a:t>
            </a:r>
            <a:r>
              <a:rPr lang="en-GB" sz="1400" b="1" i="1" dirty="0">
                <a:latin typeface="Trebuchet MS" charset="0"/>
                <a:cs typeface="Times New Roman" charset="0"/>
              </a:rPr>
              <a:t>The Mind Map Book: Radiant Thinking </a:t>
            </a:r>
            <a:r>
              <a:rPr lang="en-GB" sz="1400" b="1" dirty="0">
                <a:latin typeface="Trebuchet MS" charset="0"/>
                <a:cs typeface="Times New Roman" charset="0"/>
              </a:rPr>
              <a:t>(BBC Books, 2003) –	Mind mapping is a great way to define what you see,</a:t>
            </a:r>
            <a:endParaRPr lang="en-GB" sz="1400" b="1" dirty="0">
              <a:latin typeface="Trebuchet MS" charset="0"/>
            </a:endParaRPr>
          </a:p>
          <a:p>
            <a:pPr algn="just"/>
            <a:endParaRPr lang="en-GB" sz="1400" b="1" dirty="0">
              <a:latin typeface="Trebuchet MS" charset="0"/>
            </a:endParaRPr>
          </a:p>
          <a:p>
            <a:pPr algn="just"/>
            <a:r>
              <a:rPr lang="en-GB" sz="1400" b="1" dirty="0">
                <a:latin typeface="Trebuchet MS" charset="0"/>
                <a:cs typeface="Times New Roman" charset="0"/>
              </a:rPr>
              <a:t>Edward de Bono – </a:t>
            </a:r>
            <a:r>
              <a:rPr lang="en-GB" sz="1400" b="1" i="1" dirty="0">
                <a:latin typeface="Trebuchet MS" charset="0"/>
                <a:cs typeface="Times New Roman" charset="0"/>
              </a:rPr>
              <a:t>Children Solve Problems </a:t>
            </a:r>
            <a:r>
              <a:rPr lang="en-GB" sz="1400" b="1" dirty="0">
                <a:latin typeface="Trebuchet MS" charset="0"/>
                <a:cs typeface="Times New Roman" charset="0"/>
              </a:rPr>
              <a:t>(Penguin Books, 1972) – this 	book will trigger lots of other activities you can try.</a:t>
            </a:r>
            <a:endParaRPr lang="en-GB" sz="1400" b="1" dirty="0">
              <a:latin typeface="Trebuchet MS" charset="0"/>
            </a:endParaRPr>
          </a:p>
          <a:p>
            <a:pPr algn="just"/>
            <a:endParaRPr lang="en-GB" sz="1400" b="1" dirty="0">
              <a:latin typeface="Trebuchet MS" charset="0"/>
            </a:endParaRPr>
          </a:p>
          <a:p>
            <a:pPr algn="just"/>
            <a:r>
              <a:rPr lang="en-GB" sz="1400" b="1" dirty="0">
                <a:latin typeface="Trebuchet MS" charset="0"/>
                <a:cs typeface="Times New Roman" charset="0"/>
              </a:rPr>
              <a:t>Arthur Koestler – </a:t>
            </a:r>
            <a:r>
              <a:rPr lang="en-GB" sz="1400" b="1" i="1" dirty="0">
                <a:latin typeface="Trebuchet MS" charset="0"/>
                <a:cs typeface="Times New Roman" charset="0"/>
              </a:rPr>
              <a:t>The Act of Creation </a:t>
            </a:r>
            <a:r>
              <a:rPr lang="en-GB" sz="1400" b="1" dirty="0">
                <a:latin typeface="Trebuchet MS" charset="0"/>
                <a:cs typeface="Times New Roman" charset="0"/>
              </a:rPr>
              <a:t>(</a:t>
            </a:r>
            <a:r>
              <a:rPr lang="en-GB" sz="1400" b="1" dirty="0" err="1">
                <a:latin typeface="Trebuchet MS" charset="0"/>
                <a:cs typeface="Times New Roman" charset="0"/>
              </a:rPr>
              <a:t>Arkana</a:t>
            </a:r>
            <a:r>
              <a:rPr lang="en-GB" sz="1400" b="1" dirty="0">
                <a:latin typeface="Trebuchet MS" charset="0"/>
                <a:cs typeface="Times New Roman" charset="0"/>
              </a:rPr>
              <a:t>, 1989)  - Koestler</a:t>
            </a:r>
            <a:r>
              <a:rPr lang="ja-JP" altLang="en-GB" sz="1400" b="1" dirty="0">
                <a:latin typeface="Arial"/>
                <a:cs typeface="Times New Roman" charset="0"/>
              </a:rPr>
              <a:t>’</a:t>
            </a:r>
            <a:r>
              <a:rPr lang="en-GB" sz="1400" b="1" dirty="0">
                <a:latin typeface="Trebuchet MS" charset="0"/>
                <a:cs typeface="Times New Roman" charset="0"/>
              </a:rPr>
              <a:t>s 	definition of creativity will be found on page 120.</a:t>
            </a:r>
            <a:endParaRPr lang="en-GB" sz="1400" b="1" dirty="0">
              <a:latin typeface="Trebuchet MS" charset="0"/>
            </a:endParaRPr>
          </a:p>
          <a:p>
            <a:pPr algn="just"/>
            <a:endParaRPr lang="en-GB" sz="1400" b="1" dirty="0">
              <a:latin typeface="Trebuchet MS" charset="0"/>
            </a:endParaRPr>
          </a:p>
          <a:p>
            <a:pPr algn="just"/>
            <a:r>
              <a:rPr lang="en-GB" sz="1400" b="1" dirty="0">
                <a:latin typeface="Trebuchet MS" charset="0"/>
                <a:cs typeface="Times New Roman" charset="0"/>
              </a:rPr>
              <a:t>Roger von </a:t>
            </a:r>
            <a:r>
              <a:rPr lang="en-GB" sz="1400" b="1" dirty="0" err="1">
                <a:latin typeface="Trebuchet MS" charset="0"/>
                <a:cs typeface="Times New Roman" charset="0"/>
              </a:rPr>
              <a:t>Oech</a:t>
            </a:r>
            <a:r>
              <a:rPr lang="en-GB" sz="1400" b="1" dirty="0">
                <a:latin typeface="Trebuchet MS" charset="0"/>
                <a:cs typeface="Times New Roman" charset="0"/>
              </a:rPr>
              <a:t> – </a:t>
            </a:r>
            <a:r>
              <a:rPr lang="en-GB" sz="1400" b="1" i="1" dirty="0">
                <a:latin typeface="Trebuchet MS" charset="0"/>
                <a:cs typeface="Times New Roman" charset="0"/>
              </a:rPr>
              <a:t>A Whack on the Side of the Head (Creative Think, 	1992) </a:t>
            </a:r>
            <a:r>
              <a:rPr lang="en-GB" sz="1400" b="1" dirty="0">
                <a:latin typeface="Trebuchet MS" charset="0"/>
                <a:cs typeface="Times New Roman" charset="0"/>
              </a:rPr>
              <a:t>– this book is a lot of fun, and is the companion 	volume to </a:t>
            </a:r>
            <a:r>
              <a:rPr lang="en-GB" sz="1400" b="1" i="1" dirty="0">
                <a:latin typeface="Trebuchet MS" charset="0"/>
                <a:cs typeface="Times New Roman" charset="0"/>
              </a:rPr>
              <a:t>The Creative Whack Pack</a:t>
            </a:r>
            <a:r>
              <a:rPr lang="en-GB" sz="1400" b="1" dirty="0">
                <a:latin typeface="Trebuchet MS" charset="0"/>
                <a:cs typeface="Times New Roman" charset="0"/>
              </a:rPr>
              <a:t>, a set of </a:t>
            </a:r>
            <a:r>
              <a:rPr lang="ja-JP" altLang="en-GB" sz="1400" b="1" dirty="0">
                <a:latin typeface="Arial"/>
                <a:cs typeface="Times New Roman" charset="0"/>
              </a:rPr>
              <a:t>‘</a:t>
            </a:r>
            <a:r>
              <a:rPr lang="en-GB" sz="1400" b="1" dirty="0">
                <a:latin typeface="Trebuchet MS" charset="0"/>
                <a:cs typeface="Times New Roman" charset="0"/>
              </a:rPr>
              <a:t>playing 	cards</a:t>
            </a:r>
            <a:r>
              <a:rPr lang="ja-JP" altLang="en-GB" sz="1400" b="1" dirty="0">
                <a:latin typeface="Arial"/>
                <a:cs typeface="Times New Roman" charset="0"/>
              </a:rPr>
              <a:t>’</a:t>
            </a:r>
            <a:r>
              <a:rPr lang="en-GB" sz="1400" b="1" dirty="0">
                <a:latin typeface="Trebuchet MS" charset="0"/>
                <a:cs typeface="Times New Roman" charset="0"/>
              </a:rPr>
              <a:t> designed to help stimulate creativity. </a:t>
            </a:r>
            <a:r>
              <a:rPr lang="en-GB" sz="1400" b="1" i="1" dirty="0">
                <a:latin typeface="Trebuchet MS" charset="0"/>
                <a:cs typeface="Times New Roman" charset="0"/>
              </a:rPr>
              <a:t> </a:t>
            </a:r>
            <a:endParaRPr lang="en-GB" sz="1400" b="1" i="1" dirty="0">
              <a:latin typeface="Trebuchet MS" charset="0"/>
            </a:endParaRPr>
          </a:p>
        </p:txBody>
      </p:sp>
      <p:sp>
        <p:nvSpPr>
          <p:cNvPr id="5"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76200" y="1524000"/>
            <a:ext cx="6705600" cy="6400800"/>
            <a:chOff x="48" y="1632"/>
            <a:chExt cx="4224" cy="4032"/>
          </a:xfrm>
        </p:grpSpPr>
        <p:sp>
          <p:nvSpPr>
            <p:cNvPr id="21507" name="Rectangle 3"/>
            <p:cNvSpPr>
              <a:spLocks noChangeArrowheads="1"/>
            </p:cNvSpPr>
            <p:nvPr/>
          </p:nvSpPr>
          <p:spPr bwMode="auto">
            <a:xfrm>
              <a:off x="144" y="4416"/>
              <a:ext cx="3998" cy="1248"/>
            </a:xfrm>
            <a:prstGeom prst="rect">
              <a:avLst/>
            </a:prstGeom>
            <a:solidFill>
              <a:schemeClr val="hlink"/>
            </a:solidFill>
            <a:ln w="9525">
              <a:solidFill>
                <a:srgbClr val="798DA5"/>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gn="ctr" defTabSz="762000" eaLnBrk="0" hangingPunct="0">
                <a:lnSpc>
                  <a:spcPct val="80000"/>
                </a:lnSpc>
                <a:spcBef>
                  <a:spcPct val="20000"/>
                </a:spcBef>
              </a:pPr>
              <a:endParaRPr lang="en-GB" sz="600" b="1">
                <a:solidFill>
                  <a:srgbClr val="798DA5"/>
                </a:solidFill>
                <a:latin typeface="Trebuchet MS" charset="0"/>
              </a:endParaRPr>
            </a:p>
            <a:p>
              <a:pPr marL="342900" indent="-342900" algn="ctr" defTabSz="762000" eaLnBrk="0" hangingPunct="0">
                <a:lnSpc>
                  <a:spcPct val="150000"/>
                </a:lnSpc>
              </a:pPr>
              <a:r>
                <a:rPr lang="en-GB" sz="1600" b="1">
                  <a:solidFill>
                    <a:srgbClr val="798DA5"/>
                  </a:solidFill>
                  <a:latin typeface="Trebuchet MS" charset="0"/>
                </a:rPr>
                <a:t>The Silver Bullet Machine Manufacturing Company Limited</a:t>
              </a:r>
            </a:p>
            <a:p>
              <a:pPr marL="342900" indent="-342900" algn="ctr" defTabSz="762000" eaLnBrk="0" hangingPunct="0">
                <a:lnSpc>
                  <a:spcPct val="80000"/>
                </a:lnSpc>
                <a:spcBef>
                  <a:spcPct val="20000"/>
                </a:spcBef>
              </a:pPr>
              <a:endParaRPr lang="en-GB" sz="1200" b="1">
                <a:solidFill>
                  <a:srgbClr val="798DA5"/>
                </a:solidFill>
                <a:latin typeface="Trebuchet MS" charset="0"/>
              </a:endParaRPr>
            </a:p>
            <a:p>
              <a:pPr marL="342900" indent="-342900" algn="ctr" defTabSz="762000" eaLnBrk="0" hangingPunct="0">
                <a:lnSpc>
                  <a:spcPct val="80000"/>
                </a:lnSpc>
                <a:spcBef>
                  <a:spcPct val="20000"/>
                </a:spcBef>
              </a:pPr>
              <a:r>
                <a:rPr lang="en-GB" sz="1200" b="1">
                  <a:solidFill>
                    <a:srgbClr val="798DA5"/>
                  </a:solidFill>
                  <a:latin typeface="Trebuchet MS" charset="0"/>
                </a:rPr>
                <a:t>Barnsdale Grange, The Avenue, Exton, Rutland LE15 8AH</a:t>
              </a:r>
            </a:p>
            <a:p>
              <a:pPr marL="342900" indent="-342900" algn="ctr" defTabSz="762000" eaLnBrk="0" hangingPunct="0">
                <a:spcBef>
                  <a:spcPct val="20000"/>
                </a:spcBef>
              </a:pPr>
              <a:r>
                <a:rPr lang="en-GB" sz="1200" b="1">
                  <a:solidFill>
                    <a:srgbClr val="798DA5"/>
                  </a:solidFill>
                  <a:latin typeface="Trebuchet MS" charset="0"/>
                </a:rPr>
                <a:t>E-mail: dennis@silverbulletmachine.com </a:t>
              </a:r>
            </a:p>
            <a:p>
              <a:pPr marL="342900" indent="-342900" algn="ctr" defTabSz="762000" eaLnBrk="0" hangingPunct="0">
                <a:spcBef>
                  <a:spcPct val="20000"/>
                </a:spcBef>
              </a:pPr>
              <a:r>
                <a:rPr lang="en-GB" sz="1200" b="1">
                  <a:solidFill>
                    <a:srgbClr val="798DA5"/>
                  </a:solidFill>
                  <a:latin typeface="Trebuchet MS" charset="0"/>
                </a:rPr>
                <a:t>Website: www. silverbulletmachine.com</a:t>
              </a:r>
            </a:p>
            <a:p>
              <a:pPr marL="342900" indent="-342900" algn="ctr" defTabSz="762000" eaLnBrk="0" hangingPunct="0">
                <a:spcBef>
                  <a:spcPct val="20000"/>
                </a:spcBef>
              </a:pPr>
              <a:r>
                <a:rPr lang="en-GB" sz="1200" b="1">
                  <a:solidFill>
                    <a:srgbClr val="798DA5"/>
                  </a:solidFill>
                  <a:latin typeface="Trebuchet MS" charset="0"/>
                </a:rPr>
                <a:t>Telephone and fax: 01572-813690</a:t>
              </a:r>
            </a:p>
            <a:p>
              <a:pPr marL="342900" indent="-342900" algn="ctr" defTabSz="762000" eaLnBrk="0" hangingPunct="0"/>
              <a:r>
                <a:rPr lang="en-GB" sz="1200" b="1">
                  <a:solidFill>
                    <a:srgbClr val="798DA5"/>
                  </a:solidFill>
                  <a:latin typeface="Trebuchet MS" charset="0"/>
                </a:rPr>
                <a:t>Mobile and messages: 07715-047947</a:t>
              </a:r>
            </a:p>
            <a:p>
              <a:pPr marL="342900" indent="-342900" algn="ctr" defTabSz="762000" eaLnBrk="0" hangingPunct="0"/>
              <a:endParaRPr lang="en-GB" sz="1200" b="1">
                <a:solidFill>
                  <a:srgbClr val="798DA5"/>
                </a:solidFill>
                <a:latin typeface="Trebuchet MS" charset="0"/>
              </a:endParaRPr>
            </a:p>
            <a:p>
              <a:pPr marL="342900" indent="-342900" algn="ctr" defTabSz="762000" eaLnBrk="0" hangingPunct="0"/>
              <a:endParaRPr lang="en-GB" sz="1200" b="1">
                <a:solidFill>
                  <a:srgbClr val="798DA5"/>
                </a:solidFill>
                <a:latin typeface="Trebuchet MS" charset="0"/>
              </a:endParaRPr>
            </a:p>
          </p:txBody>
        </p:sp>
        <p:grpSp>
          <p:nvGrpSpPr>
            <p:cNvPr id="21508" name="Group 4"/>
            <p:cNvGrpSpPr>
              <a:grpSpLocks/>
            </p:cNvGrpSpPr>
            <p:nvPr/>
          </p:nvGrpSpPr>
          <p:grpSpPr bwMode="auto">
            <a:xfrm>
              <a:off x="48" y="1632"/>
              <a:ext cx="4224" cy="2112"/>
              <a:chOff x="48" y="1632"/>
              <a:chExt cx="4224" cy="2112"/>
            </a:xfrm>
          </p:grpSpPr>
          <p:sp>
            <p:nvSpPr>
              <p:cNvPr id="21509" name="Oval 5"/>
              <p:cNvSpPr>
                <a:spLocks noChangeArrowheads="1"/>
              </p:cNvSpPr>
              <p:nvPr/>
            </p:nvSpPr>
            <p:spPr bwMode="auto">
              <a:xfrm rot="-10800000">
                <a:off x="576" y="1884"/>
                <a:ext cx="3216" cy="1620"/>
              </a:xfrm>
              <a:prstGeom prst="ellipse">
                <a:avLst/>
              </a:prstGeom>
              <a:solidFill>
                <a:schemeClr val="hlink"/>
              </a:solidFill>
              <a:ln w="9525">
                <a:solidFill>
                  <a:srgbClr val="798DA5"/>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10" name="Oval 6"/>
              <p:cNvSpPr>
                <a:spLocks noChangeArrowheads="1"/>
              </p:cNvSpPr>
              <p:nvPr/>
            </p:nvSpPr>
            <p:spPr bwMode="auto">
              <a:xfrm>
                <a:off x="1524" y="1632"/>
                <a:ext cx="1272" cy="480"/>
              </a:xfrm>
              <a:prstGeom prst="ellipse">
                <a:avLst/>
              </a:prstGeom>
              <a:solidFill>
                <a:schemeClr val="hlink"/>
              </a:solidFill>
              <a:ln w="9525">
                <a:solidFill>
                  <a:srgbClr val="798DA5"/>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400" b="1">
                  <a:solidFill>
                    <a:srgbClr val="798DA5"/>
                  </a:solidFill>
                  <a:latin typeface="Trebuchet MS" charset="0"/>
                </a:endParaRPr>
              </a:p>
            </p:txBody>
          </p:sp>
          <p:sp>
            <p:nvSpPr>
              <p:cNvPr id="21511" name="Text Box 7"/>
              <p:cNvSpPr txBox="1">
                <a:spLocks noChangeArrowheads="1"/>
              </p:cNvSpPr>
              <p:nvPr/>
            </p:nvSpPr>
            <p:spPr bwMode="auto">
              <a:xfrm>
                <a:off x="1392" y="1642"/>
                <a:ext cx="1536" cy="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798DA5"/>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solidFill>
                      <a:srgbClr val="798DA5"/>
                    </a:solidFill>
                    <a:latin typeface="Trebuchet MS" charset="0"/>
                  </a:rPr>
                  <a:t>Idea generation, evaluation and development</a:t>
                </a:r>
              </a:p>
            </p:txBody>
          </p:sp>
          <p:sp>
            <p:nvSpPr>
              <p:cNvPr id="21512" name="Oval 8"/>
              <p:cNvSpPr>
                <a:spLocks noChangeArrowheads="1"/>
              </p:cNvSpPr>
              <p:nvPr/>
            </p:nvSpPr>
            <p:spPr bwMode="auto">
              <a:xfrm>
                <a:off x="2868" y="1992"/>
                <a:ext cx="1272" cy="480"/>
              </a:xfrm>
              <a:prstGeom prst="ellipse">
                <a:avLst/>
              </a:prstGeom>
              <a:solidFill>
                <a:schemeClr val="hlink"/>
              </a:solidFill>
              <a:ln w="9525">
                <a:solidFill>
                  <a:srgbClr val="798DA5"/>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400" b="1">
                  <a:solidFill>
                    <a:srgbClr val="798DA5"/>
                  </a:solidFill>
                  <a:latin typeface="Trebuchet MS" charset="0"/>
                </a:endParaRPr>
              </a:p>
            </p:txBody>
          </p:sp>
          <p:sp>
            <p:nvSpPr>
              <p:cNvPr id="21513" name="Text Box 9"/>
              <p:cNvSpPr txBox="1">
                <a:spLocks noChangeArrowheads="1"/>
              </p:cNvSpPr>
              <p:nvPr/>
            </p:nvSpPr>
            <p:spPr bwMode="auto">
              <a:xfrm>
                <a:off x="2832" y="2069"/>
                <a:ext cx="1344" cy="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798DA5"/>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solidFill>
                      <a:srgbClr val="798DA5"/>
                    </a:solidFill>
                    <a:latin typeface="Trebuchet MS" charset="0"/>
                  </a:rPr>
                  <a:t>Strategy development and scenarios</a:t>
                </a:r>
              </a:p>
            </p:txBody>
          </p:sp>
          <p:sp>
            <p:nvSpPr>
              <p:cNvPr id="21514" name="Oval 10"/>
              <p:cNvSpPr>
                <a:spLocks noChangeArrowheads="1"/>
              </p:cNvSpPr>
              <p:nvPr/>
            </p:nvSpPr>
            <p:spPr bwMode="auto">
              <a:xfrm>
                <a:off x="252" y="1992"/>
                <a:ext cx="1272" cy="480"/>
              </a:xfrm>
              <a:prstGeom prst="ellipse">
                <a:avLst/>
              </a:prstGeom>
              <a:solidFill>
                <a:schemeClr val="hlink"/>
              </a:solidFill>
              <a:ln w="9525">
                <a:solidFill>
                  <a:srgbClr val="798DA5"/>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400" b="1">
                  <a:solidFill>
                    <a:srgbClr val="798DA5"/>
                  </a:solidFill>
                  <a:latin typeface="Trebuchet MS" charset="0"/>
                </a:endParaRPr>
              </a:p>
            </p:txBody>
          </p:sp>
          <p:sp>
            <p:nvSpPr>
              <p:cNvPr id="21515" name="Text Box 11"/>
              <p:cNvSpPr txBox="1">
                <a:spLocks noChangeArrowheads="1"/>
              </p:cNvSpPr>
              <p:nvPr/>
            </p:nvSpPr>
            <p:spPr bwMode="auto">
              <a:xfrm>
                <a:off x="192" y="2069"/>
                <a:ext cx="1392" cy="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798DA5"/>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solidFill>
                      <a:srgbClr val="798DA5"/>
                    </a:solidFill>
                    <a:latin typeface="Trebuchet MS" charset="0"/>
                  </a:rPr>
                  <a:t>Making innovation happen</a:t>
                </a:r>
              </a:p>
            </p:txBody>
          </p:sp>
          <p:sp>
            <p:nvSpPr>
              <p:cNvPr id="21516" name="Oval 12"/>
              <p:cNvSpPr>
                <a:spLocks noChangeArrowheads="1"/>
              </p:cNvSpPr>
              <p:nvPr/>
            </p:nvSpPr>
            <p:spPr bwMode="auto">
              <a:xfrm>
                <a:off x="70" y="2688"/>
                <a:ext cx="1272" cy="480"/>
              </a:xfrm>
              <a:prstGeom prst="ellipse">
                <a:avLst/>
              </a:prstGeom>
              <a:solidFill>
                <a:schemeClr val="hlink"/>
              </a:solidFill>
              <a:ln w="9525">
                <a:solidFill>
                  <a:srgbClr val="798DA5"/>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400" b="1">
                  <a:solidFill>
                    <a:srgbClr val="798DA5"/>
                  </a:solidFill>
                  <a:latin typeface="Trebuchet MS" charset="0"/>
                </a:endParaRPr>
              </a:p>
            </p:txBody>
          </p:sp>
          <p:sp>
            <p:nvSpPr>
              <p:cNvPr id="21517" name="Text Box 13"/>
              <p:cNvSpPr txBox="1">
                <a:spLocks noChangeArrowheads="1"/>
              </p:cNvSpPr>
              <p:nvPr/>
            </p:nvSpPr>
            <p:spPr bwMode="auto">
              <a:xfrm>
                <a:off x="48" y="2698"/>
                <a:ext cx="1316" cy="460"/>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rgbClr val="798DA5"/>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solidFill>
                      <a:srgbClr val="798DA5"/>
                    </a:solidFill>
                    <a:latin typeface="Trebuchet MS" charset="0"/>
                  </a:rPr>
                  <a:t>Building</a:t>
                </a:r>
              </a:p>
              <a:p>
                <a:pPr algn="ctr"/>
                <a:r>
                  <a:rPr lang="en-GB" sz="1400" b="1">
                    <a:solidFill>
                      <a:srgbClr val="798DA5"/>
                    </a:solidFill>
                    <a:latin typeface="Trebuchet MS" charset="0"/>
                  </a:rPr>
                  <a:t> high-performing teams</a:t>
                </a:r>
              </a:p>
            </p:txBody>
          </p:sp>
          <p:sp>
            <p:nvSpPr>
              <p:cNvPr id="21518" name="Rectangle 14"/>
              <p:cNvSpPr>
                <a:spLocks noChangeArrowheads="1"/>
              </p:cNvSpPr>
              <p:nvPr/>
            </p:nvSpPr>
            <p:spPr bwMode="auto">
              <a:xfrm>
                <a:off x="144" y="2064"/>
                <a:ext cx="4032" cy="1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798DA5"/>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ctr" defTabSz="762000" eaLnBrk="0" hangingPunct="0">
                  <a:lnSpc>
                    <a:spcPct val="120000"/>
                  </a:lnSpc>
                </a:pPr>
                <a:r>
                  <a:rPr lang="en-GB" sz="4400">
                    <a:solidFill>
                      <a:srgbClr val="798DA5"/>
                    </a:solidFill>
                    <a:latin typeface="Trebuchet MS" charset="0"/>
                  </a:rPr>
                  <a:t> </a:t>
                </a:r>
                <a:r>
                  <a:rPr lang="en-GB" sz="3600" b="1">
                    <a:solidFill>
                      <a:srgbClr val="798DA5"/>
                    </a:solidFill>
                    <a:latin typeface="Trebuchet MS" charset="0"/>
                  </a:rPr>
                  <a:t>Silver Bullet</a:t>
                </a:r>
                <a:br>
                  <a:rPr lang="en-GB" sz="2800" b="1">
                    <a:solidFill>
                      <a:srgbClr val="798DA5"/>
                    </a:solidFill>
                    <a:latin typeface="Trebuchet MS" charset="0"/>
                  </a:rPr>
                </a:br>
                <a:r>
                  <a:rPr lang="en-GB" sz="1600" b="1">
                    <a:solidFill>
                      <a:srgbClr val="798DA5"/>
                    </a:solidFill>
                    <a:latin typeface="Trebuchet MS" charset="0"/>
                  </a:rPr>
                  <a:t>Building ultimate </a:t>
                </a:r>
              </a:p>
              <a:p>
                <a:pPr algn="ctr" defTabSz="762000" eaLnBrk="0" hangingPunct="0">
                  <a:lnSpc>
                    <a:spcPct val="120000"/>
                  </a:lnSpc>
                </a:pPr>
                <a:r>
                  <a:rPr lang="en-GB" sz="1600" b="1">
                    <a:solidFill>
                      <a:srgbClr val="798DA5"/>
                    </a:solidFill>
                    <a:latin typeface="Trebuchet MS" charset="0"/>
                  </a:rPr>
                  <a:t>competitive advantage</a:t>
                </a:r>
                <a:br>
                  <a:rPr lang="en-GB" sz="1600">
                    <a:solidFill>
                      <a:srgbClr val="798DA5"/>
                    </a:solidFill>
                    <a:latin typeface="Trebuchet MS" charset="0"/>
                  </a:rPr>
                </a:br>
                <a:endParaRPr lang="en-GB" sz="1600">
                  <a:solidFill>
                    <a:srgbClr val="798DA5"/>
                  </a:solidFill>
                  <a:latin typeface="Trebuchet MS" charset="0"/>
                </a:endParaRPr>
              </a:p>
            </p:txBody>
          </p:sp>
          <p:sp>
            <p:nvSpPr>
              <p:cNvPr id="21519" name="Oval 15"/>
              <p:cNvSpPr>
                <a:spLocks noChangeArrowheads="1"/>
              </p:cNvSpPr>
              <p:nvPr/>
            </p:nvSpPr>
            <p:spPr bwMode="auto">
              <a:xfrm>
                <a:off x="2988" y="2688"/>
                <a:ext cx="1272" cy="480"/>
              </a:xfrm>
              <a:prstGeom prst="ellipse">
                <a:avLst/>
              </a:prstGeom>
              <a:solidFill>
                <a:schemeClr val="hlink"/>
              </a:solidFill>
              <a:ln w="9525">
                <a:solidFill>
                  <a:srgbClr val="798DA5"/>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400" b="1">
                  <a:solidFill>
                    <a:srgbClr val="798DA5"/>
                  </a:solidFill>
                  <a:latin typeface="Trebuchet MS" charset="0"/>
                </a:endParaRPr>
              </a:p>
            </p:txBody>
          </p:sp>
          <p:sp>
            <p:nvSpPr>
              <p:cNvPr id="21520" name="Text Box 16"/>
              <p:cNvSpPr txBox="1">
                <a:spLocks noChangeArrowheads="1"/>
              </p:cNvSpPr>
              <p:nvPr/>
            </p:nvSpPr>
            <p:spPr bwMode="auto">
              <a:xfrm>
                <a:off x="2976" y="2765"/>
                <a:ext cx="1296" cy="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798DA5"/>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solidFill>
                      <a:srgbClr val="798DA5"/>
                    </a:solidFill>
                    <a:latin typeface="Trebuchet MS" charset="0"/>
                  </a:rPr>
                  <a:t>Training and knowledge transfer</a:t>
                </a:r>
              </a:p>
            </p:txBody>
          </p:sp>
          <p:sp>
            <p:nvSpPr>
              <p:cNvPr id="21521" name="Oval 17"/>
              <p:cNvSpPr>
                <a:spLocks noChangeArrowheads="1"/>
              </p:cNvSpPr>
              <p:nvPr/>
            </p:nvSpPr>
            <p:spPr bwMode="auto">
              <a:xfrm>
                <a:off x="780" y="3264"/>
                <a:ext cx="1272" cy="480"/>
              </a:xfrm>
              <a:prstGeom prst="ellipse">
                <a:avLst/>
              </a:prstGeom>
              <a:solidFill>
                <a:schemeClr val="hlink"/>
              </a:solidFill>
              <a:ln w="9525">
                <a:solidFill>
                  <a:srgbClr val="798DA5"/>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400" b="1">
                  <a:solidFill>
                    <a:srgbClr val="798DA5"/>
                  </a:solidFill>
                  <a:latin typeface="Trebuchet MS" charset="0"/>
                </a:endParaRPr>
              </a:p>
            </p:txBody>
          </p:sp>
          <p:sp>
            <p:nvSpPr>
              <p:cNvPr id="21522" name="Text Box 18"/>
              <p:cNvSpPr txBox="1">
                <a:spLocks noChangeArrowheads="1"/>
              </p:cNvSpPr>
              <p:nvPr/>
            </p:nvSpPr>
            <p:spPr bwMode="auto">
              <a:xfrm>
                <a:off x="768" y="3408"/>
                <a:ext cx="1296" cy="192"/>
              </a:xfrm>
              <a:prstGeom prst="rect">
                <a:avLst/>
              </a:prstGeom>
              <a:noFill/>
              <a:ln>
                <a:noFill/>
              </a:ln>
              <a:effectLst/>
              <a:extLst>
                <a:ext uri="{909E8E84-426E-40dd-AFC4-6F175D3DCCD1}">
                  <a14:hiddenFill xmlns="" xmlns:a14="http://schemas.microsoft.com/office/drawing/2010/main">
                    <a:solidFill>
                      <a:srgbClr val="E5F2FF"/>
                    </a:solidFill>
                  </a14:hiddenFill>
                </a:ext>
                <a:ext uri="{91240B29-F687-4f45-9708-019B960494DF}">
                  <a14:hiddenLine xmlns="" xmlns:a14="http://schemas.microsoft.com/office/drawing/2010/main" w="9525">
                    <a:solidFill>
                      <a:srgbClr val="798DA5"/>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solidFill>
                      <a:srgbClr val="798DA5"/>
                    </a:solidFill>
                    <a:latin typeface="Trebuchet MS" charset="0"/>
                  </a:rPr>
                  <a:t>Conferences</a:t>
                </a:r>
              </a:p>
            </p:txBody>
          </p:sp>
          <p:sp>
            <p:nvSpPr>
              <p:cNvPr id="21523" name="Oval 19"/>
              <p:cNvSpPr>
                <a:spLocks noChangeArrowheads="1"/>
              </p:cNvSpPr>
              <p:nvPr/>
            </p:nvSpPr>
            <p:spPr bwMode="auto">
              <a:xfrm>
                <a:off x="2268" y="3264"/>
                <a:ext cx="1272" cy="480"/>
              </a:xfrm>
              <a:prstGeom prst="ellipse">
                <a:avLst/>
              </a:prstGeom>
              <a:solidFill>
                <a:schemeClr val="hlink"/>
              </a:solidFill>
              <a:ln w="9525">
                <a:solidFill>
                  <a:srgbClr val="798DA5"/>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400" b="1">
                  <a:solidFill>
                    <a:srgbClr val="798DA5"/>
                  </a:solidFill>
                  <a:latin typeface="Trebuchet MS" charset="0"/>
                </a:endParaRPr>
              </a:p>
            </p:txBody>
          </p:sp>
          <p:sp>
            <p:nvSpPr>
              <p:cNvPr id="21524" name="Text Box 20"/>
              <p:cNvSpPr txBox="1">
                <a:spLocks noChangeArrowheads="1"/>
              </p:cNvSpPr>
              <p:nvPr/>
            </p:nvSpPr>
            <p:spPr bwMode="auto">
              <a:xfrm>
                <a:off x="2256" y="3370"/>
                <a:ext cx="1296" cy="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798DA5"/>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solidFill>
                      <a:srgbClr val="798DA5"/>
                    </a:solidFill>
                    <a:latin typeface="Trebuchet MS" charset="0"/>
                  </a:rPr>
                  <a:t>Business and market modelling</a:t>
                </a: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698750" y="304800"/>
            <a:ext cx="14509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a:solidFill>
                  <a:srgbClr val="7979A5"/>
                </a:solidFill>
                <a:latin typeface="Trebuchet MS" charset="0"/>
              </a:rPr>
              <a:t>Contents</a:t>
            </a:r>
          </a:p>
        </p:txBody>
      </p:sp>
      <p:graphicFrame>
        <p:nvGraphicFramePr>
          <p:cNvPr id="34820" name="Group 4"/>
          <p:cNvGraphicFramePr>
            <a:graphicFrameLocks noGrp="1"/>
          </p:cNvGraphicFramePr>
          <p:nvPr/>
        </p:nvGraphicFramePr>
        <p:xfrm>
          <a:off x="533400" y="1219200"/>
          <a:ext cx="5638800" cy="6019802"/>
        </p:xfrm>
        <a:graphic>
          <a:graphicData uri="http://schemas.openxmlformats.org/drawingml/2006/table">
            <a:tbl>
              <a:tblPr/>
              <a:tblGrid>
                <a:gridCol w="4913313">
                  <a:extLst>
                    <a:ext uri="{9D8B030D-6E8A-4147-A177-3AD203B41FA5}">
                      <a16:colId xmlns:a16="http://schemas.microsoft.com/office/drawing/2014/main" val="20000"/>
                    </a:ext>
                  </a:extLst>
                </a:gridCol>
                <a:gridCol w="725487">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The </a:t>
                      </a:r>
                      <a:r>
                        <a:rPr kumimoji="0" lang="ja-JP" altLang="en-GB" sz="1600" b="1" i="0" u="none" strike="noStrike" cap="none" normalizeH="0" baseline="0">
                          <a:ln>
                            <a:noFill/>
                          </a:ln>
                          <a:solidFill>
                            <a:schemeClr val="tx1"/>
                          </a:solidFill>
                          <a:effectLst/>
                          <a:latin typeface="Arial"/>
                          <a:ea typeface="ＭＳ Ｐゴシック" charset="0"/>
                        </a:rPr>
                        <a:t>‘</a:t>
                      </a:r>
                      <a:r>
                        <a:rPr kumimoji="0" lang="en-GB" sz="1600" b="1" i="0" u="none" strike="noStrike" cap="none" normalizeH="0" baseline="0">
                          <a:ln>
                            <a:noFill/>
                          </a:ln>
                          <a:solidFill>
                            <a:schemeClr val="tx1"/>
                          </a:solidFill>
                          <a:effectLst/>
                          <a:latin typeface="Trebuchet MS" charset="0"/>
                          <a:ea typeface="ＭＳ Ｐゴシック" charset="0"/>
                        </a:rPr>
                        <a:t>Eureka</a:t>
                      </a:r>
                      <a:r>
                        <a:rPr kumimoji="0" lang="ja-JP" altLang="en-GB" sz="1600" b="1" i="0" u="none" strike="noStrike" cap="none" normalizeH="0" baseline="0">
                          <a:ln>
                            <a:noFill/>
                          </a:ln>
                          <a:solidFill>
                            <a:schemeClr val="tx1"/>
                          </a:solidFill>
                          <a:effectLst/>
                          <a:latin typeface="Arial"/>
                          <a:ea typeface="ＭＳ Ｐゴシック" charset="0"/>
                        </a:rPr>
                        <a:t>’</a:t>
                      </a:r>
                      <a:r>
                        <a:rPr kumimoji="0" lang="en-GB" sz="1600" b="1" i="0" u="none" strike="noStrike" cap="none" normalizeH="0" baseline="0">
                          <a:ln>
                            <a:noFill/>
                          </a:ln>
                          <a:solidFill>
                            <a:schemeClr val="tx1"/>
                          </a:solidFill>
                          <a:effectLst/>
                          <a:latin typeface="Trebuchet MS" charset="0"/>
                          <a:ea typeface="ＭＳ Ｐゴシック" charset="0"/>
                        </a:rPr>
                        <a:t> moment</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1</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The light bulb</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Standing on the shoulders of giants</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30213">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What did Beethoven and the Beatles actually </a:t>
                      </a:r>
                      <a:r>
                        <a:rPr kumimoji="0" lang="en-GB" sz="1600" b="1" i="1" u="none" strike="noStrike" cap="none" normalizeH="0" baseline="0">
                          <a:ln>
                            <a:noFill/>
                          </a:ln>
                          <a:solidFill>
                            <a:schemeClr val="tx1"/>
                          </a:solidFill>
                          <a:effectLst/>
                          <a:latin typeface="Trebuchet MS" charset="0"/>
                          <a:ea typeface="ＭＳ Ｐゴシック" charset="0"/>
                        </a:rPr>
                        <a:t>do</a:t>
                      </a:r>
                      <a:r>
                        <a:rPr kumimoji="0" lang="en-GB" sz="1600" b="1" i="0" u="none" strike="noStrike" cap="none" normalizeH="0" baseline="0">
                          <a:ln>
                            <a:noFill/>
                          </a:ln>
                          <a:solidFill>
                            <a:schemeClr val="tx1"/>
                          </a:solidFill>
                          <a:effectLst/>
                          <a:latin typeface="Trebuchet MS" charset="0"/>
                          <a:ea typeface="ＭＳ Ｐゴシック" charset="0"/>
                        </a:rPr>
                        <a:t>?</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Arthur Koestler</a:t>
                      </a:r>
                      <a:r>
                        <a:rPr kumimoji="0" lang="ja-JP" altLang="en-GB" sz="1600" b="1" i="0" u="none" strike="noStrike" cap="none" normalizeH="0" baseline="0">
                          <a:ln>
                            <a:noFill/>
                          </a:ln>
                          <a:solidFill>
                            <a:schemeClr val="tx1"/>
                          </a:solidFill>
                          <a:effectLst/>
                          <a:latin typeface="Arial"/>
                          <a:ea typeface="ＭＳ Ｐゴシック" charset="0"/>
                        </a:rPr>
                        <a:t>’</a:t>
                      </a:r>
                      <a:r>
                        <a:rPr kumimoji="0" lang="en-GB" sz="1600" b="1" i="0" u="none" strike="noStrike" cap="none" normalizeH="0" baseline="0">
                          <a:ln>
                            <a:noFill/>
                          </a:ln>
                          <a:solidFill>
                            <a:schemeClr val="tx1"/>
                          </a:solidFill>
                          <a:effectLst/>
                          <a:latin typeface="Trebuchet MS" charset="0"/>
                          <a:ea typeface="ＭＳ Ｐゴシック" charset="0"/>
                        </a:rPr>
                        <a:t>s definition of creativity</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9</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Tape recorders, the Sony</a:t>
                      </a:r>
                      <a:r>
                        <a:rPr kumimoji="0" lang="en-GB" sz="1600" b="1" i="1" u="none" strike="noStrike" cap="none" normalizeH="0" baseline="0">
                          <a:ln>
                            <a:noFill/>
                          </a:ln>
                          <a:solidFill>
                            <a:schemeClr val="tx1"/>
                          </a:solidFill>
                          <a:effectLst/>
                          <a:latin typeface="Trebuchet MS" charset="0"/>
                          <a:ea typeface="ＭＳ Ｐゴシック" charset="0"/>
                        </a:rPr>
                        <a:t> Walkman</a:t>
                      </a:r>
                      <a:r>
                        <a:rPr kumimoji="0" lang="en-GB" sz="1600" b="1" i="0" u="none" strike="noStrike" cap="none" normalizeH="0" baseline="0">
                          <a:ln>
                            <a:noFill/>
                          </a:ln>
                          <a:solidFill>
                            <a:schemeClr val="tx1"/>
                          </a:solidFill>
                          <a:effectLst/>
                          <a:latin typeface="Trebuchet MS" charset="0"/>
                          <a:ea typeface="ＭＳ Ｐゴシック" charset="0"/>
                        </a:rPr>
                        <a:t> and the </a:t>
                      </a:r>
                      <a:r>
                        <a:rPr kumimoji="0" lang="en-GB" sz="1600" b="1" i="1" u="none" strike="noStrike" cap="none" normalizeH="0" baseline="0">
                          <a:ln>
                            <a:noFill/>
                          </a:ln>
                          <a:solidFill>
                            <a:schemeClr val="tx1"/>
                          </a:solidFill>
                          <a:effectLst/>
                          <a:latin typeface="Trebuchet MS" charset="0"/>
                          <a:ea typeface="ＭＳ Ｐゴシック" charset="0"/>
                        </a:rPr>
                        <a:t>iPod</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11</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7625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1" u="none" strike="noStrike" cap="none" normalizeH="0" baseline="0">
                          <a:ln>
                            <a:noFill/>
                          </a:ln>
                          <a:solidFill>
                            <a:schemeClr val="tx1"/>
                          </a:solidFill>
                          <a:effectLst/>
                          <a:latin typeface="Trebuchet MS" charset="0"/>
                          <a:ea typeface="ＭＳ Ｐゴシック" charset="0"/>
                        </a:rPr>
                        <a:t>My Sweet Lord </a:t>
                      </a:r>
                      <a:r>
                        <a:rPr kumimoji="0" lang="en-GB" sz="1600" b="1" i="0" u="none" strike="noStrike" cap="none" normalizeH="0" baseline="0">
                          <a:ln>
                            <a:noFill/>
                          </a:ln>
                          <a:solidFill>
                            <a:schemeClr val="tx1"/>
                          </a:solidFill>
                          <a:effectLst/>
                          <a:latin typeface="Trebuchet MS" charset="0"/>
                          <a:ea typeface="ＭＳ Ｐゴシック" charset="0"/>
                        </a:rPr>
                        <a:t>v. </a:t>
                      </a:r>
                      <a:r>
                        <a:rPr kumimoji="0" lang="en-GB" sz="1600" b="1" i="1" u="none" strike="noStrike" cap="none" normalizeH="0" baseline="0">
                          <a:ln>
                            <a:noFill/>
                          </a:ln>
                          <a:solidFill>
                            <a:schemeClr val="tx1"/>
                          </a:solidFill>
                          <a:effectLst/>
                          <a:latin typeface="Trebuchet MS" charset="0"/>
                          <a:ea typeface="ＭＳ Ｐゴシック" charset="0"/>
                        </a:rPr>
                        <a:t>He</a:t>
                      </a:r>
                      <a:r>
                        <a:rPr kumimoji="0" lang="ja-JP" altLang="en-GB" sz="1600" b="1" i="1" u="none" strike="noStrike" cap="none" normalizeH="0" baseline="0">
                          <a:ln>
                            <a:noFill/>
                          </a:ln>
                          <a:solidFill>
                            <a:schemeClr val="tx1"/>
                          </a:solidFill>
                          <a:effectLst/>
                          <a:latin typeface="Arial"/>
                          <a:ea typeface="ＭＳ Ｐゴシック" charset="0"/>
                        </a:rPr>
                        <a:t>’</a:t>
                      </a:r>
                      <a:r>
                        <a:rPr kumimoji="0" lang="en-GB" sz="1600" b="1" i="1" u="none" strike="noStrike" cap="none" normalizeH="0" baseline="0">
                          <a:ln>
                            <a:noFill/>
                          </a:ln>
                          <a:solidFill>
                            <a:schemeClr val="tx1"/>
                          </a:solidFill>
                          <a:effectLst/>
                          <a:latin typeface="Trebuchet MS" charset="0"/>
                          <a:ea typeface="ＭＳ Ｐゴシック" charset="0"/>
                        </a:rPr>
                        <a:t>s So Fine</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13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7625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1,000 things you can do with a brick</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15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77838">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The nine dots puzzle </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17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7625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New games based on chess</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19</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77838">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A new way of unzipping a banana</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21</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47625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Let</a:t>
                      </a:r>
                      <a:r>
                        <a:rPr kumimoji="0" lang="ja-JP" altLang="en-GB" sz="1600" b="1" i="0" u="none" strike="noStrike" cap="none" normalizeH="0" baseline="0">
                          <a:ln>
                            <a:noFill/>
                          </a:ln>
                          <a:solidFill>
                            <a:schemeClr val="tx1"/>
                          </a:solidFill>
                          <a:effectLst/>
                          <a:latin typeface="Arial"/>
                          <a:ea typeface="ＭＳ Ｐゴシック" charset="0"/>
                        </a:rPr>
                        <a:t>’</a:t>
                      </a:r>
                      <a:r>
                        <a:rPr kumimoji="0" lang="en-GB" sz="1600" b="1" i="0" u="none" strike="noStrike" cap="none" normalizeH="0" baseline="0">
                          <a:ln>
                            <a:noFill/>
                          </a:ln>
                          <a:solidFill>
                            <a:schemeClr val="tx1"/>
                          </a:solidFill>
                          <a:effectLst/>
                          <a:latin typeface="Trebuchet MS" charset="0"/>
                          <a:ea typeface="ＭＳ Ｐゴシック" charset="0"/>
                        </a:rPr>
                        <a:t>s be enterprising!</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23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47625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Suggested resources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rebuchet MS" charset="0"/>
                          <a:ea typeface="ＭＳ Ｐゴシック" charset="0"/>
                        </a:rPr>
                        <a:t>26</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2"/>
                  </a:ext>
                </a:extLst>
              </a:tr>
            </a:tbl>
          </a:graphicData>
        </a:graphic>
      </p:graphicFrame>
      <p:sp>
        <p:nvSpPr>
          <p:cNvPr id="5"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93875" y="304800"/>
            <a:ext cx="32940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a:solidFill>
                  <a:srgbClr val="7979A5"/>
                </a:solidFill>
                <a:latin typeface="Trebuchet MS" charset="0"/>
              </a:rPr>
              <a:t>The </a:t>
            </a:r>
            <a:r>
              <a:rPr lang="ja-JP" altLang="en-GB" b="1">
                <a:solidFill>
                  <a:srgbClr val="7979A5"/>
                </a:solidFill>
                <a:latin typeface="Arial"/>
              </a:rPr>
              <a:t>‘</a:t>
            </a:r>
            <a:r>
              <a:rPr lang="en-GB" b="1">
                <a:solidFill>
                  <a:srgbClr val="7979A5"/>
                </a:solidFill>
                <a:latin typeface="Trebuchet MS" charset="0"/>
              </a:rPr>
              <a:t>Eureka</a:t>
            </a:r>
            <a:r>
              <a:rPr lang="ja-JP" altLang="en-GB" b="1">
                <a:solidFill>
                  <a:srgbClr val="7979A5"/>
                </a:solidFill>
                <a:latin typeface="Arial"/>
              </a:rPr>
              <a:t>’</a:t>
            </a:r>
            <a:r>
              <a:rPr lang="en-GB" b="1">
                <a:solidFill>
                  <a:srgbClr val="7979A5"/>
                </a:solidFill>
                <a:latin typeface="Trebuchet MS" charset="0"/>
              </a:rPr>
              <a:t> moment</a:t>
            </a:r>
          </a:p>
        </p:txBody>
      </p:sp>
      <p:sp>
        <p:nvSpPr>
          <p:cNvPr id="3075" name="Text Box 3"/>
          <p:cNvSpPr txBox="1">
            <a:spLocks noChangeArrowheads="1"/>
          </p:cNvSpPr>
          <p:nvPr/>
        </p:nvSpPr>
        <p:spPr bwMode="auto">
          <a:xfrm>
            <a:off x="838200" y="1295400"/>
            <a:ext cx="1841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600" b="1">
              <a:latin typeface="Trebuchet MS" charset="0"/>
            </a:endParaRPr>
          </a:p>
        </p:txBody>
      </p:sp>
      <p:sp>
        <p:nvSpPr>
          <p:cNvPr id="3076" name="Text Box 4"/>
          <p:cNvSpPr txBox="1">
            <a:spLocks noChangeArrowheads="1"/>
          </p:cNvSpPr>
          <p:nvPr/>
        </p:nvSpPr>
        <p:spPr bwMode="auto">
          <a:xfrm>
            <a:off x="279400" y="914400"/>
            <a:ext cx="6286500" cy="332398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dirty="0">
                <a:latin typeface="Trebuchet MS" charset="0"/>
              </a:rPr>
              <a:t>Archimedes was one of the world</a:t>
            </a:r>
            <a:r>
              <a:rPr lang="ja-JP" altLang="en-GB" sz="1400" b="1" dirty="0">
                <a:latin typeface="Arial"/>
              </a:rPr>
              <a:t>’</a:t>
            </a:r>
            <a:r>
              <a:rPr lang="en-GB" sz="1400" b="1" dirty="0">
                <a:latin typeface="Trebuchet MS" charset="0"/>
              </a:rPr>
              <a:t>s greatest scientists, ranking alongside Sir Isaac Newton and Albert Einstein. One day, he was asked by his king to determine whether a particular object was made of solid gold. Archimedes knew that he could do this if he could measure the object</a:t>
            </a:r>
            <a:r>
              <a:rPr lang="ja-JP" altLang="en-GB" sz="1400" b="1" dirty="0">
                <a:latin typeface="Arial"/>
              </a:rPr>
              <a:t>’</a:t>
            </a:r>
            <a:r>
              <a:rPr lang="en-GB" sz="1400" b="1" dirty="0">
                <a:latin typeface="Trebuchet MS" charset="0"/>
              </a:rPr>
              <a:t>s </a:t>
            </a:r>
            <a:r>
              <a:rPr lang="en-GB" sz="1400" b="1" i="1" dirty="0">
                <a:latin typeface="Trebuchet MS" charset="0"/>
              </a:rPr>
              <a:t>density </a:t>
            </a:r>
            <a:r>
              <a:rPr lang="en-GB" sz="1400" dirty="0">
                <a:latin typeface="Trebuchet MS" charset="0"/>
              </a:rPr>
              <a:t>– </a:t>
            </a:r>
            <a:r>
              <a:rPr lang="en-GB" sz="1400" b="1" dirty="0">
                <a:latin typeface="Trebuchet MS" charset="0"/>
              </a:rPr>
              <a:t>the mass of the object, divided by its volume. He knew how to measure the mass – he could weigh it. But how could he measure, accurately, the volume? This problem stumped him for a long time...until, one morning, he noticed that when he got into his bath, the water level rose – by an amount exactly equal to the volume of his body he had immersed. In a flash he realised that if he immersed the object into a bucket of water, and carefully measured the amount of water displaced, that would accurately determine the volume he needed. According to legend, Archimedes leapt out of his bath exclaiming </a:t>
            </a:r>
            <a:r>
              <a:rPr lang="ja-JP" altLang="en-GB" sz="1400" b="1" i="1" dirty="0">
                <a:latin typeface="Arial"/>
              </a:rPr>
              <a:t>“</a:t>
            </a:r>
            <a:r>
              <a:rPr lang="en-GB" sz="1400" b="1" i="1" dirty="0">
                <a:latin typeface="Trebuchet MS" charset="0"/>
              </a:rPr>
              <a:t>Eureka</a:t>
            </a:r>
            <a:r>
              <a:rPr lang="ja-JP" altLang="en-GB" sz="1400" b="1" i="1" dirty="0">
                <a:latin typeface="Arial"/>
              </a:rPr>
              <a:t>”</a:t>
            </a:r>
            <a:r>
              <a:rPr lang="en-GB" sz="1400" b="1" i="1" dirty="0">
                <a:latin typeface="Trebuchet MS" charset="0"/>
              </a:rPr>
              <a:t> – </a:t>
            </a:r>
            <a:r>
              <a:rPr lang="en-GB" sz="1400" b="1" dirty="0">
                <a:latin typeface="Trebuchet MS" charset="0"/>
              </a:rPr>
              <a:t>which is Greek for</a:t>
            </a:r>
            <a:r>
              <a:rPr lang="en-GB" sz="1400" b="1" i="1" dirty="0">
                <a:latin typeface="Trebuchet MS" charset="0"/>
              </a:rPr>
              <a:t> </a:t>
            </a:r>
            <a:r>
              <a:rPr lang="ja-JP" altLang="en-GB" sz="1400" b="1" i="1" dirty="0">
                <a:latin typeface="Arial"/>
              </a:rPr>
              <a:t>“</a:t>
            </a:r>
            <a:r>
              <a:rPr lang="en-GB" sz="1400" b="1" i="1" dirty="0">
                <a:latin typeface="Trebuchet MS" charset="0"/>
              </a:rPr>
              <a:t>I have found it</a:t>
            </a:r>
            <a:r>
              <a:rPr lang="ja-JP" altLang="en-GB" sz="1400" b="1" i="1" dirty="0">
                <a:latin typeface="Arial"/>
              </a:rPr>
              <a:t>”</a:t>
            </a:r>
            <a:r>
              <a:rPr lang="en-GB" sz="1400" b="1" dirty="0">
                <a:latin typeface="Trebuchet MS" charset="0"/>
              </a:rPr>
              <a:t>. Ever since, that magic moment at which an idea strikes has been known as </a:t>
            </a:r>
            <a:r>
              <a:rPr lang="en-GB" sz="1400" b="1" i="1" dirty="0">
                <a:latin typeface="Trebuchet MS" charset="0"/>
              </a:rPr>
              <a:t>the Eureka moment</a:t>
            </a:r>
            <a:r>
              <a:rPr lang="en-GB" sz="1400" b="1" dirty="0">
                <a:latin typeface="Trebuchet MS" charset="0"/>
              </a:rPr>
              <a:t>.</a:t>
            </a:r>
          </a:p>
        </p:txBody>
      </p:sp>
      <p:sp>
        <p:nvSpPr>
          <p:cNvPr id="3077" name="Text Box 5"/>
          <p:cNvSpPr txBox="1">
            <a:spLocks noChangeArrowheads="1"/>
          </p:cNvSpPr>
          <p:nvPr/>
        </p:nvSpPr>
        <p:spPr bwMode="auto">
          <a:xfrm>
            <a:off x="292100" y="4549775"/>
            <a:ext cx="6261100" cy="489902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482600" algn="l"/>
              </a:tabLst>
              <a:defRPr sz="2400">
                <a:solidFill>
                  <a:schemeClr val="tx1"/>
                </a:solidFill>
                <a:latin typeface="Times New Roman" charset="0"/>
                <a:ea typeface="ＭＳ Ｐゴシック" charset="0"/>
              </a:defRPr>
            </a:lvl1pPr>
            <a:lvl2pPr>
              <a:tabLst>
                <a:tab pos="482600" algn="l"/>
              </a:tabLst>
              <a:defRPr sz="2400">
                <a:solidFill>
                  <a:schemeClr val="tx1"/>
                </a:solidFill>
                <a:latin typeface="Times New Roman" charset="0"/>
                <a:ea typeface="ＭＳ Ｐゴシック" charset="0"/>
              </a:defRPr>
            </a:lvl2pPr>
            <a:lvl3pPr>
              <a:tabLst>
                <a:tab pos="482600" algn="l"/>
              </a:tabLst>
              <a:defRPr sz="2400">
                <a:solidFill>
                  <a:schemeClr val="tx1"/>
                </a:solidFill>
                <a:latin typeface="Times New Roman" charset="0"/>
                <a:ea typeface="ＭＳ Ｐゴシック" charset="0"/>
              </a:defRPr>
            </a:lvl3pPr>
            <a:lvl4pPr>
              <a:tabLst>
                <a:tab pos="482600" algn="l"/>
              </a:tabLst>
              <a:defRPr sz="2400">
                <a:solidFill>
                  <a:schemeClr val="tx1"/>
                </a:solidFill>
                <a:latin typeface="Times New Roman" charset="0"/>
                <a:ea typeface="ＭＳ Ｐゴシック" charset="0"/>
              </a:defRPr>
            </a:lvl4pPr>
            <a:lvl5pPr>
              <a:tabLst>
                <a:tab pos="482600" algn="l"/>
              </a:tabLst>
              <a:defRPr sz="2400">
                <a:solidFill>
                  <a:schemeClr val="tx1"/>
                </a:solidFill>
                <a:latin typeface="Times New Roman" charset="0"/>
                <a:ea typeface="ＭＳ Ｐゴシック" charset="0"/>
              </a:defRPr>
            </a:lvl5pPr>
            <a:lvl6pPr fontAlgn="base">
              <a:spcBef>
                <a:spcPct val="0"/>
              </a:spcBef>
              <a:spcAft>
                <a:spcPct val="0"/>
              </a:spcAft>
              <a:tabLst>
                <a:tab pos="482600" algn="l"/>
              </a:tabLst>
              <a:defRPr sz="2400">
                <a:solidFill>
                  <a:schemeClr val="tx1"/>
                </a:solidFill>
                <a:latin typeface="Times New Roman" charset="0"/>
                <a:ea typeface="ＭＳ Ｐゴシック" charset="0"/>
              </a:defRPr>
            </a:lvl6pPr>
            <a:lvl7pPr fontAlgn="base">
              <a:spcBef>
                <a:spcPct val="0"/>
              </a:spcBef>
              <a:spcAft>
                <a:spcPct val="0"/>
              </a:spcAft>
              <a:tabLst>
                <a:tab pos="482600" algn="l"/>
              </a:tabLst>
              <a:defRPr sz="2400">
                <a:solidFill>
                  <a:schemeClr val="tx1"/>
                </a:solidFill>
                <a:latin typeface="Times New Roman" charset="0"/>
                <a:ea typeface="ＭＳ Ｐゴシック" charset="0"/>
              </a:defRPr>
            </a:lvl7pPr>
            <a:lvl8pPr fontAlgn="base">
              <a:spcBef>
                <a:spcPct val="0"/>
              </a:spcBef>
              <a:spcAft>
                <a:spcPct val="0"/>
              </a:spcAft>
              <a:tabLst>
                <a:tab pos="482600" algn="l"/>
              </a:tabLst>
              <a:defRPr sz="2400">
                <a:solidFill>
                  <a:schemeClr val="tx1"/>
                </a:solidFill>
                <a:latin typeface="Times New Roman" charset="0"/>
                <a:ea typeface="ＭＳ Ｐゴシック" charset="0"/>
              </a:defRPr>
            </a:lvl8pPr>
            <a:lvl9pPr fontAlgn="base">
              <a:spcBef>
                <a:spcPct val="0"/>
              </a:spcBef>
              <a:spcAft>
                <a:spcPct val="0"/>
              </a:spcAft>
              <a:tabLst>
                <a:tab pos="4826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Activities</a:t>
            </a:r>
          </a:p>
          <a:p>
            <a:pPr algn="ctr"/>
            <a:endParaRPr lang="en-GB" sz="1000" b="1" dirty="0">
              <a:solidFill>
                <a:srgbClr val="FF0000"/>
              </a:solidFill>
              <a:latin typeface="Trebuchet MS" charset="0"/>
            </a:endParaRPr>
          </a:p>
          <a:p>
            <a:pPr marL="285750" indent="-285750">
              <a:buFont typeface="Wingdings" charset="2"/>
              <a:buChar char="§"/>
              <a:tabLst>
                <a:tab pos="269875" algn="l"/>
                <a:tab pos="482600" algn="l"/>
              </a:tabLst>
            </a:pPr>
            <a:r>
              <a:rPr lang="en-GB" sz="1600" b="1" dirty="0">
                <a:solidFill>
                  <a:srgbClr val="FF0000"/>
                </a:solidFill>
                <a:latin typeface="Trebuchet MS" charset="0"/>
              </a:rPr>
              <a:t>Discover as much as you can about Archimedes: in 		particular:</a:t>
            </a:r>
          </a:p>
          <a:p>
            <a:pPr lvl="1">
              <a:buFont typeface="Wingdings" charset="0"/>
              <a:buChar char="Ø"/>
            </a:pPr>
            <a:r>
              <a:rPr lang="en-GB" sz="1600" b="1" dirty="0">
                <a:solidFill>
                  <a:srgbClr val="FF0000"/>
                </a:solidFill>
                <a:latin typeface="Trebuchet MS" charset="0"/>
              </a:rPr>
              <a:t>   When did this story take place?</a:t>
            </a:r>
          </a:p>
          <a:p>
            <a:pPr lvl="1">
              <a:buFont typeface="Wingdings" charset="0"/>
              <a:buChar char="Ø"/>
            </a:pPr>
            <a:r>
              <a:rPr lang="en-GB" sz="1600" b="1" dirty="0">
                <a:solidFill>
                  <a:srgbClr val="FF0000"/>
                </a:solidFill>
                <a:latin typeface="Trebuchet MS" charset="0"/>
              </a:rPr>
              <a:t>   What was the name of the king?</a:t>
            </a:r>
          </a:p>
          <a:p>
            <a:pPr lvl="1">
              <a:buFont typeface="Wingdings" charset="0"/>
              <a:buChar char="Ø"/>
            </a:pPr>
            <a:r>
              <a:rPr lang="en-GB" sz="1600" b="1" dirty="0">
                <a:solidFill>
                  <a:srgbClr val="FF0000"/>
                </a:solidFill>
                <a:latin typeface="Trebuchet MS" charset="0"/>
              </a:rPr>
              <a:t>   What was the object Archimedes was studying?</a:t>
            </a:r>
          </a:p>
          <a:p>
            <a:pPr lvl="1">
              <a:buFont typeface="Wingdings" charset="0"/>
              <a:buChar char="Ø"/>
            </a:pPr>
            <a:r>
              <a:rPr lang="en-GB" sz="1600" b="1" dirty="0">
                <a:solidFill>
                  <a:srgbClr val="FF0000"/>
                </a:solidFill>
                <a:latin typeface="Trebuchet MS" charset="0"/>
              </a:rPr>
              <a:t>   Why does knowing the density of this object solve the      		   problem of whether or not it is made of gold?</a:t>
            </a:r>
          </a:p>
          <a:p>
            <a:pPr lvl="1">
              <a:buFont typeface="Wingdings" charset="0"/>
              <a:buChar char="Ø"/>
            </a:pPr>
            <a:r>
              <a:rPr lang="en-GB" sz="1600" b="1" dirty="0">
                <a:solidFill>
                  <a:srgbClr val="FF0000"/>
                </a:solidFill>
                <a:latin typeface="Trebuchet MS" charset="0"/>
              </a:rPr>
              <a:t>   What else is Archimedes famous for?</a:t>
            </a:r>
          </a:p>
          <a:p>
            <a:pPr lvl="1">
              <a:buFont typeface="Wingdings" charset="0"/>
              <a:buChar char="Ø"/>
            </a:pPr>
            <a:r>
              <a:rPr lang="en-GB" sz="1600" b="1" dirty="0">
                <a:solidFill>
                  <a:srgbClr val="FF0000"/>
                </a:solidFill>
                <a:latin typeface="Trebuchet MS" charset="0"/>
              </a:rPr>
              <a:t>   How did Archimedes die?</a:t>
            </a:r>
          </a:p>
          <a:p>
            <a:pPr lvl="1">
              <a:buFont typeface="Wingdings" charset="0"/>
              <a:buChar char="Ø"/>
            </a:pPr>
            <a:endParaRPr lang="en-GB" sz="1600" b="1" dirty="0">
              <a:solidFill>
                <a:srgbClr val="FF0000"/>
              </a:solidFill>
              <a:latin typeface="Trebuchet MS" charset="0"/>
            </a:endParaRPr>
          </a:p>
          <a:p>
            <a:pPr marL="285750" indent="-285750">
              <a:buFont typeface="Wingdings" charset="2"/>
              <a:buChar char="§"/>
            </a:pPr>
            <a:r>
              <a:rPr lang="en-GB" sz="1600" b="1" dirty="0">
                <a:solidFill>
                  <a:srgbClr val="FF0000"/>
                </a:solidFill>
                <a:latin typeface="Trebuchet MS" charset="0"/>
              </a:rPr>
              <a:t>Sir Isaac Newton too had a </a:t>
            </a:r>
            <a:r>
              <a:rPr lang="ja-JP" altLang="en-GB" sz="1600" b="1" dirty="0">
                <a:solidFill>
                  <a:srgbClr val="FF0000"/>
                </a:solidFill>
                <a:latin typeface="Arial"/>
              </a:rPr>
              <a:t>‘</a:t>
            </a:r>
            <a:r>
              <a:rPr lang="en-GB" sz="1600" b="1" dirty="0">
                <a:solidFill>
                  <a:srgbClr val="FF0000"/>
                </a:solidFill>
                <a:latin typeface="Trebuchet MS" charset="0"/>
              </a:rPr>
              <a:t>Eureka moment</a:t>
            </a:r>
            <a:r>
              <a:rPr lang="ja-JP" altLang="en-GB" sz="1600" b="1" dirty="0">
                <a:solidFill>
                  <a:srgbClr val="FF0000"/>
                </a:solidFill>
                <a:latin typeface="Arial"/>
              </a:rPr>
              <a:t>’</a:t>
            </a:r>
            <a:r>
              <a:rPr lang="en-GB" sz="1600" b="1" dirty="0">
                <a:solidFill>
                  <a:srgbClr val="FF0000"/>
                </a:solidFill>
                <a:latin typeface="Trebuchet MS" charset="0"/>
              </a:rPr>
              <a:t>.</a:t>
            </a:r>
          </a:p>
          <a:p>
            <a:pPr lvl="1">
              <a:buFont typeface="Wingdings" charset="0"/>
              <a:buChar char="Ø"/>
            </a:pPr>
            <a:r>
              <a:rPr lang="en-GB" sz="1600" b="1" dirty="0">
                <a:solidFill>
                  <a:srgbClr val="FF0000"/>
                </a:solidFill>
                <a:latin typeface="Trebuchet MS" charset="0"/>
              </a:rPr>
              <a:t>   Where?</a:t>
            </a:r>
          </a:p>
          <a:p>
            <a:pPr lvl="1">
              <a:buFont typeface="Wingdings" charset="0"/>
              <a:buChar char="Ø"/>
            </a:pPr>
            <a:r>
              <a:rPr lang="en-GB" sz="1600" b="1" dirty="0">
                <a:solidFill>
                  <a:srgbClr val="FF0000"/>
                </a:solidFill>
                <a:latin typeface="Trebuchet MS" charset="0"/>
              </a:rPr>
              <a:t>   What happened?</a:t>
            </a:r>
          </a:p>
          <a:p>
            <a:pPr lvl="1">
              <a:buFont typeface="Wingdings" charset="0"/>
              <a:buChar char="Ø"/>
            </a:pPr>
            <a:r>
              <a:rPr lang="en-GB" sz="1600" b="1" dirty="0">
                <a:solidFill>
                  <a:srgbClr val="FF0000"/>
                </a:solidFill>
                <a:latin typeface="Trebuchet MS" charset="0"/>
              </a:rPr>
              <a:t>   Why was it important?</a:t>
            </a:r>
          </a:p>
          <a:p>
            <a:pPr lvl="1">
              <a:buFont typeface="Wingdings" charset="0"/>
              <a:buChar char="Ø"/>
            </a:pPr>
            <a:endParaRPr lang="en-GB" sz="1600" b="1" dirty="0">
              <a:solidFill>
                <a:srgbClr val="FF0000"/>
              </a:solidFill>
              <a:latin typeface="Trebuchet MS" charset="0"/>
            </a:endParaRPr>
          </a:p>
          <a:p>
            <a:pPr marL="285750" indent="-285750">
              <a:buFont typeface="Wingdings" charset="2"/>
              <a:buChar char="§"/>
            </a:pPr>
            <a:r>
              <a:rPr lang="en-GB" sz="1600" b="1" dirty="0">
                <a:solidFill>
                  <a:srgbClr val="FF0000"/>
                </a:solidFill>
                <a:latin typeface="Trebuchet MS" charset="0"/>
              </a:rPr>
              <a:t>Have you ever had a </a:t>
            </a:r>
            <a:r>
              <a:rPr lang="ja-JP" altLang="en-GB" sz="1600" b="1" dirty="0">
                <a:solidFill>
                  <a:srgbClr val="FF0000"/>
                </a:solidFill>
                <a:latin typeface="Arial"/>
              </a:rPr>
              <a:t>‘</a:t>
            </a:r>
            <a:r>
              <a:rPr lang="en-GB" sz="1600" b="1" dirty="0">
                <a:solidFill>
                  <a:srgbClr val="FF0000"/>
                </a:solidFill>
                <a:latin typeface="Trebuchet MS" charset="0"/>
              </a:rPr>
              <a:t>Eureka moment?</a:t>
            </a:r>
          </a:p>
          <a:p>
            <a:pPr lvl="1">
              <a:buFont typeface="Wingdings" charset="0"/>
              <a:buChar char="Ø"/>
            </a:pPr>
            <a:r>
              <a:rPr lang="en-GB" sz="1600" b="1" dirty="0">
                <a:solidFill>
                  <a:srgbClr val="FF0000"/>
                </a:solidFill>
                <a:latin typeface="Trebuchet MS" charset="0"/>
              </a:rPr>
              <a:t>   In what connection?</a:t>
            </a:r>
          </a:p>
          <a:p>
            <a:pPr lvl="1">
              <a:buFont typeface="Wingdings" charset="0"/>
              <a:buChar char="Ø"/>
            </a:pPr>
            <a:r>
              <a:rPr lang="en-GB" sz="1600" b="1" dirty="0">
                <a:solidFill>
                  <a:srgbClr val="FF0000"/>
                </a:solidFill>
                <a:latin typeface="Trebuchet MS" charset="0"/>
              </a:rPr>
              <a:t>   What did it feel like?</a:t>
            </a:r>
          </a:p>
        </p:txBody>
      </p:sp>
      <p:sp>
        <p:nvSpPr>
          <p:cNvPr id="3081" name="Text Box 9"/>
          <p:cNvSpPr txBox="1">
            <a:spLocks noChangeArrowheads="1"/>
          </p:cNvSpPr>
          <p:nvPr/>
        </p:nvSpPr>
        <p:spPr bwMode="auto">
          <a:xfrm>
            <a:off x="228600" y="9569450"/>
            <a:ext cx="27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1</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79400" y="914400"/>
            <a:ext cx="6286500" cy="24415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dirty="0">
                <a:solidFill>
                  <a:schemeClr val="accent2"/>
                </a:solidFill>
                <a:latin typeface="Trebuchet MS" charset="0"/>
              </a:rPr>
              <a:t>Learning objectives</a:t>
            </a:r>
          </a:p>
          <a:p>
            <a:endParaRPr lang="en-GB" sz="1400" b="1" dirty="0">
              <a:solidFill>
                <a:schemeClr val="accent2"/>
              </a:solidFill>
              <a:latin typeface="Trebuchet MS" charset="0"/>
            </a:endParaRPr>
          </a:p>
          <a:p>
            <a:pPr algn="just"/>
            <a:r>
              <a:rPr lang="en-GB" sz="1400" b="1" dirty="0">
                <a:latin typeface="Trebuchet MS" charset="0"/>
              </a:rPr>
              <a:t>This exercise is intended as a warm-up, with the objective of demonstrating to the learners that behind every great idea is a story. The exercise should also provide an opportunity for learners to be resourceful and enterprising in discovering information for themselves. The questions are also designed to encourage learners to go </a:t>
            </a:r>
            <a:r>
              <a:rPr lang="ja-JP" altLang="en-GB" sz="1400" b="1" dirty="0">
                <a:latin typeface="Arial"/>
              </a:rPr>
              <a:t>‘</a:t>
            </a:r>
            <a:r>
              <a:rPr lang="en-GB" sz="1400" b="1" dirty="0">
                <a:latin typeface="Trebuchet MS" charset="0"/>
              </a:rPr>
              <a:t>one step further</a:t>
            </a:r>
            <a:r>
              <a:rPr lang="ja-JP" altLang="en-GB" sz="1400" b="1" dirty="0">
                <a:latin typeface="Arial"/>
              </a:rPr>
              <a:t>’</a:t>
            </a:r>
            <a:r>
              <a:rPr lang="en-GB" sz="1400" b="1" dirty="0">
                <a:latin typeface="Trebuchet MS" charset="0"/>
              </a:rPr>
              <a:t>, to look beyond the immediate, first step. The third question – enquiring into the learner</a:t>
            </a:r>
            <a:r>
              <a:rPr lang="ja-JP" altLang="en-GB" sz="1400" b="1" dirty="0">
                <a:latin typeface="Arial"/>
              </a:rPr>
              <a:t>’</a:t>
            </a:r>
            <a:r>
              <a:rPr lang="en-GB" sz="1400" b="1" dirty="0">
                <a:latin typeface="Trebuchet MS" charset="0"/>
              </a:rPr>
              <a:t>s own experience – gives an opportunity for learners to recognise that they, too, have had, and indeed can have, great ideas.</a:t>
            </a:r>
          </a:p>
        </p:txBody>
      </p:sp>
      <p:sp>
        <p:nvSpPr>
          <p:cNvPr id="9218" name="Text Box 2"/>
          <p:cNvSpPr txBox="1">
            <a:spLocks noChangeArrowheads="1"/>
          </p:cNvSpPr>
          <p:nvPr/>
        </p:nvSpPr>
        <p:spPr bwMode="auto">
          <a:xfrm>
            <a:off x="642938" y="304800"/>
            <a:ext cx="56276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a:solidFill>
                  <a:srgbClr val="7979A5"/>
                </a:solidFill>
                <a:latin typeface="Trebuchet MS" charset="0"/>
              </a:rPr>
              <a:t>The </a:t>
            </a:r>
            <a:r>
              <a:rPr lang="ja-JP" altLang="en-GB" b="1">
                <a:solidFill>
                  <a:srgbClr val="7979A5"/>
                </a:solidFill>
                <a:latin typeface="Arial"/>
              </a:rPr>
              <a:t>‘</a:t>
            </a:r>
            <a:r>
              <a:rPr lang="en-GB" b="1">
                <a:solidFill>
                  <a:srgbClr val="7979A5"/>
                </a:solidFill>
                <a:latin typeface="Trebuchet MS" charset="0"/>
              </a:rPr>
              <a:t>Eureka</a:t>
            </a:r>
            <a:r>
              <a:rPr lang="ja-JP" altLang="en-GB" b="1">
                <a:solidFill>
                  <a:srgbClr val="7979A5"/>
                </a:solidFill>
                <a:latin typeface="Arial"/>
              </a:rPr>
              <a:t>’</a:t>
            </a:r>
            <a:r>
              <a:rPr lang="en-GB" b="1">
                <a:solidFill>
                  <a:srgbClr val="7979A5"/>
                </a:solidFill>
                <a:latin typeface="Trebuchet MS" charset="0"/>
              </a:rPr>
              <a:t> moment – Teacher notes</a:t>
            </a:r>
          </a:p>
        </p:txBody>
      </p:sp>
      <p:sp>
        <p:nvSpPr>
          <p:cNvPr id="9222" name="Text Box 6"/>
          <p:cNvSpPr txBox="1">
            <a:spLocks noChangeArrowheads="1"/>
          </p:cNvSpPr>
          <p:nvPr/>
        </p:nvSpPr>
        <p:spPr bwMode="auto">
          <a:xfrm>
            <a:off x="279400" y="3581400"/>
            <a:ext cx="6286500" cy="13779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Key outcomes</a:t>
            </a:r>
          </a:p>
          <a:p>
            <a:endParaRPr lang="en-GB" sz="1400" b="1" dirty="0">
              <a:latin typeface="Trebuchet MS" charset="0"/>
            </a:endParaRPr>
          </a:p>
          <a:p>
            <a:pPr marL="268288" indent="-268288">
              <a:buFontTx/>
              <a:buChar char="•"/>
              <a:tabLst>
                <a:tab pos="447675" algn="l"/>
              </a:tabLst>
            </a:pPr>
            <a:r>
              <a:rPr lang="en-GB" sz="1400" b="1" dirty="0">
                <a:latin typeface="Trebuchet MS" charset="0"/>
              </a:rPr>
              <a:t>Enhanced knowledge about Archimedes and Newton.</a:t>
            </a:r>
          </a:p>
          <a:p>
            <a:pPr marL="268288" indent="-268288">
              <a:buFontTx/>
              <a:buChar char="•"/>
              <a:tabLst>
                <a:tab pos="447675" algn="l"/>
              </a:tabLst>
            </a:pPr>
            <a:r>
              <a:rPr lang="en-GB" sz="1400" b="1" dirty="0">
                <a:latin typeface="Trebuchet MS" charset="0"/>
              </a:rPr>
              <a:t>Increased self-confidence in the ability to research information.</a:t>
            </a:r>
          </a:p>
          <a:p>
            <a:pPr marL="268288" indent="-268288">
              <a:buFontTx/>
              <a:buChar char="•"/>
              <a:tabLst>
                <a:tab pos="447675" algn="l"/>
              </a:tabLst>
            </a:pPr>
            <a:r>
              <a:rPr lang="en-GB" sz="1400" b="1" dirty="0">
                <a:latin typeface="Trebuchet MS" charset="0"/>
              </a:rPr>
              <a:t>Recognition that everyone has ideas – you don</a:t>
            </a:r>
            <a:r>
              <a:rPr lang="ja-JP" altLang="en-GB" sz="1400" b="1" dirty="0">
                <a:latin typeface="Arial"/>
              </a:rPr>
              <a:t>’</a:t>
            </a:r>
            <a:r>
              <a:rPr lang="en-GB" sz="1400" b="1" dirty="0">
                <a:latin typeface="Trebuchet MS" charset="0"/>
              </a:rPr>
              <a:t>t have to be 	</a:t>
            </a:r>
            <a:r>
              <a:rPr lang="ja-JP" altLang="en-GB" sz="1400" b="1" dirty="0">
                <a:latin typeface="Arial"/>
              </a:rPr>
              <a:t>‘</a:t>
            </a:r>
            <a:r>
              <a:rPr lang="en-GB" sz="1400" b="1" dirty="0">
                <a:latin typeface="Trebuchet MS" charset="0"/>
              </a:rPr>
              <a:t>Archimedes</a:t>
            </a:r>
            <a:r>
              <a:rPr lang="ja-JP" altLang="en-GB" sz="1400" b="1" dirty="0">
                <a:latin typeface="Arial"/>
              </a:rPr>
              <a:t>’</a:t>
            </a:r>
            <a:r>
              <a:rPr lang="en-GB" sz="1400" b="1" dirty="0">
                <a:latin typeface="Trebuchet MS" charset="0"/>
              </a:rPr>
              <a:t> or </a:t>
            </a:r>
            <a:r>
              <a:rPr lang="ja-JP" altLang="en-GB" sz="1400" b="1" dirty="0">
                <a:latin typeface="Arial"/>
              </a:rPr>
              <a:t>‘</a:t>
            </a:r>
            <a:r>
              <a:rPr lang="en-GB" sz="1400" b="1" dirty="0">
                <a:latin typeface="Trebuchet MS" charset="0"/>
              </a:rPr>
              <a:t>Newton</a:t>
            </a:r>
            <a:r>
              <a:rPr lang="ja-JP" altLang="en-GB" sz="1400" b="1" dirty="0">
                <a:latin typeface="Arial"/>
              </a:rPr>
              <a:t>’</a:t>
            </a:r>
            <a:r>
              <a:rPr lang="en-GB" sz="1400" b="1" dirty="0">
                <a:latin typeface="Trebuchet MS" charset="0"/>
              </a:rPr>
              <a:t>. </a:t>
            </a:r>
          </a:p>
        </p:txBody>
      </p:sp>
      <p:sp>
        <p:nvSpPr>
          <p:cNvPr id="9223" name="Text Box 7"/>
          <p:cNvSpPr txBox="1">
            <a:spLocks noChangeArrowheads="1"/>
          </p:cNvSpPr>
          <p:nvPr/>
        </p:nvSpPr>
        <p:spPr bwMode="auto">
          <a:xfrm>
            <a:off x="279400" y="5251450"/>
            <a:ext cx="6286500" cy="22288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1400" b="1" dirty="0">
              <a:latin typeface="Trebuchet MS" charset="0"/>
            </a:endParaRPr>
          </a:p>
          <a:p>
            <a:pPr marL="268288" indent="-268288">
              <a:buFontTx/>
              <a:buChar char="•"/>
              <a:tabLst>
                <a:tab pos="447675" algn="l"/>
              </a:tabLst>
            </a:pPr>
            <a:r>
              <a:rPr lang="en-GB" sz="1400" b="1" dirty="0">
                <a:latin typeface="Trebuchet MS" charset="0"/>
              </a:rPr>
              <a:t>There are many, well-documented, examples of </a:t>
            </a:r>
            <a:r>
              <a:rPr lang="ja-JP" altLang="en-GB" sz="1400" b="1" dirty="0">
                <a:latin typeface="Arial"/>
              </a:rPr>
              <a:t>‘</a:t>
            </a:r>
            <a:r>
              <a:rPr lang="en-GB" sz="1400" b="1" dirty="0">
                <a:latin typeface="Trebuchet MS" charset="0"/>
              </a:rPr>
              <a:t>the Eureka 		moment</a:t>
            </a:r>
            <a:r>
              <a:rPr lang="ja-JP" altLang="en-GB" sz="1400" b="1" dirty="0">
                <a:latin typeface="Arial"/>
              </a:rPr>
              <a:t>’</a:t>
            </a:r>
            <a:r>
              <a:rPr lang="en-GB" sz="1400" b="1" dirty="0">
                <a:latin typeface="Trebuchet MS" charset="0"/>
              </a:rPr>
              <a:t>, of  which the stories of Archimedes and Newton are just 	two (scientific) examples. The teacher may, of course, use any 	examples he or she wishes, especially if there are some which are 	more closely allied to other domains such as literature or art.</a:t>
            </a:r>
          </a:p>
          <a:p>
            <a:pPr marL="268288" indent="-268288">
              <a:buFontTx/>
              <a:buChar char="•"/>
              <a:tabLst>
                <a:tab pos="447675" algn="l"/>
              </a:tabLst>
            </a:pPr>
            <a:r>
              <a:rPr lang="en-GB" sz="1400" b="1" dirty="0">
                <a:latin typeface="Trebuchet MS" charset="0"/>
              </a:rPr>
              <a:t>The exercise has been formulated in terms of a research project: it 	is of course possible to cover the material in a more direct 	</a:t>
            </a:r>
            <a:r>
              <a:rPr lang="en-GB" sz="1400" b="1" dirty="0">
                <a:latin typeface="Arial"/>
              </a:rPr>
              <a:t>‘</a:t>
            </a:r>
            <a:r>
              <a:rPr lang="en-GB" sz="1400" b="1" dirty="0">
                <a:latin typeface="Trebuchet MS" charset="0"/>
              </a:rPr>
              <a:t>lecture</a:t>
            </a:r>
            <a:r>
              <a:rPr lang="ja-JP" altLang="en-GB" sz="1400" b="1">
                <a:latin typeface="Arial"/>
              </a:rPr>
              <a:t>’</a:t>
            </a:r>
            <a:r>
              <a:rPr lang="en-GB" sz="1400" b="1" dirty="0">
                <a:latin typeface="Trebuchet MS" charset="0"/>
              </a:rPr>
              <a:t> style.</a:t>
            </a:r>
          </a:p>
        </p:txBody>
      </p:sp>
      <p:sp>
        <p:nvSpPr>
          <p:cNvPr id="9230" name="Text Box 14"/>
          <p:cNvSpPr txBox="1">
            <a:spLocks noChangeArrowheads="1"/>
          </p:cNvSpPr>
          <p:nvPr/>
        </p:nvSpPr>
        <p:spPr bwMode="auto">
          <a:xfrm>
            <a:off x="6384925" y="9569450"/>
            <a:ext cx="27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2</a:t>
            </a:r>
          </a:p>
        </p:txBody>
      </p:sp>
      <p:sp>
        <p:nvSpPr>
          <p:cNvPr id="10"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8" name="Object 12"/>
          <p:cNvGraphicFramePr>
            <a:graphicFrameLocks noChangeAspect="1"/>
          </p:cNvGraphicFramePr>
          <p:nvPr/>
        </p:nvGraphicFramePr>
        <p:xfrm>
          <a:off x="509588" y="2033588"/>
          <a:ext cx="5840412" cy="5838825"/>
        </p:xfrm>
        <a:graphic>
          <a:graphicData uri="http://schemas.openxmlformats.org/presentationml/2006/ole">
            <mc:AlternateContent xmlns:mc="http://schemas.openxmlformats.org/markup-compatibility/2006">
              <mc:Choice xmlns:v="urn:schemas-microsoft-com:vml" Requires="v">
                <p:oleObj spid="_x0000_s4194" name="Image" r:id="rId3" imgW="5838095" imgH="5838095" progId="PhotoDeluxeBusiness.Image.1">
                  <p:embed/>
                </p:oleObj>
              </mc:Choice>
              <mc:Fallback>
                <p:oleObj name="Image" r:id="rId3" imgW="5838095" imgH="5838095" progId="PhotoDeluxeBusiness.Image.1">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2033588"/>
                        <a:ext cx="5840412" cy="583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8" name="Text Box 2"/>
          <p:cNvSpPr txBox="1">
            <a:spLocks noChangeArrowheads="1"/>
          </p:cNvSpPr>
          <p:nvPr/>
        </p:nvSpPr>
        <p:spPr bwMode="auto">
          <a:xfrm>
            <a:off x="2338388" y="304800"/>
            <a:ext cx="21701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a:solidFill>
                  <a:srgbClr val="7979A5"/>
                </a:solidFill>
                <a:latin typeface="Trebuchet MS" charset="0"/>
              </a:rPr>
              <a:t>The light bulb</a:t>
            </a:r>
          </a:p>
        </p:txBody>
      </p:sp>
      <p:sp>
        <p:nvSpPr>
          <p:cNvPr id="4099" name="Text Box 3"/>
          <p:cNvSpPr txBox="1">
            <a:spLocks noChangeArrowheads="1"/>
          </p:cNvSpPr>
          <p:nvPr/>
        </p:nvSpPr>
        <p:spPr bwMode="auto">
          <a:xfrm>
            <a:off x="838200" y="1295400"/>
            <a:ext cx="1841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600" b="1">
              <a:latin typeface="Trebuchet MS" charset="0"/>
            </a:endParaRPr>
          </a:p>
        </p:txBody>
      </p:sp>
      <p:sp>
        <p:nvSpPr>
          <p:cNvPr id="4100" name="Text Box 4"/>
          <p:cNvSpPr txBox="1">
            <a:spLocks noChangeArrowheads="1"/>
          </p:cNvSpPr>
          <p:nvPr/>
        </p:nvSpPr>
        <p:spPr bwMode="auto">
          <a:xfrm>
            <a:off x="279400" y="914400"/>
            <a:ext cx="6286500" cy="22288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latin typeface="Trebuchet MS" charset="0"/>
              </a:rPr>
              <a:t>One of the most taken-for-granted aspects of every-day life is the light bulb. We go into a room and switch it on; we leave a room and switch it off. We never pay a moment</a:t>
            </a:r>
            <a:r>
              <a:rPr lang="ja-JP" altLang="en-GB" sz="1400" b="1">
                <a:latin typeface="Arial"/>
              </a:rPr>
              <a:t>’</a:t>
            </a:r>
            <a:r>
              <a:rPr lang="en-GB" sz="1400" b="1">
                <a:latin typeface="Trebuchet MS" charset="0"/>
              </a:rPr>
              <a:t>s attention. But the invention of the light bulb was a great benefit to mankind: before the light bulb, the only way in which man could make light was by burning something, like a candle, an oil lamp or a gas lamp. Burning something is smelly and dangerous – a light bulb is much, much safer.</a:t>
            </a:r>
          </a:p>
          <a:p>
            <a:pPr algn="ctr"/>
            <a:endParaRPr lang="en-GB" sz="1400" b="1">
              <a:latin typeface="Trebuchet MS" charset="0"/>
            </a:endParaRPr>
          </a:p>
          <a:p>
            <a:pPr algn="ctr"/>
            <a:r>
              <a:rPr lang="en-GB" sz="1400" b="1">
                <a:latin typeface="Trebuchet MS" charset="0"/>
              </a:rPr>
              <a:t>But who invented the light bulb? </a:t>
            </a:r>
          </a:p>
          <a:p>
            <a:pPr algn="ctr"/>
            <a:r>
              <a:rPr lang="en-GB" sz="1400" b="1">
                <a:latin typeface="Trebuchet MS" charset="0"/>
              </a:rPr>
              <a:t>Most people will answer </a:t>
            </a:r>
            <a:r>
              <a:rPr lang="ja-JP" altLang="en-GB" sz="1400" b="1">
                <a:latin typeface="Arial"/>
              </a:rPr>
              <a:t>“</a:t>
            </a:r>
            <a:r>
              <a:rPr lang="en-GB" sz="1400" b="1">
                <a:latin typeface="Trebuchet MS" charset="0"/>
              </a:rPr>
              <a:t>Thomas Edison</a:t>
            </a:r>
            <a:r>
              <a:rPr lang="ja-JP" altLang="en-GB" sz="1400" b="1">
                <a:latin typeface="Arial"/>
              </a:rPr>
              <a:t>”</a:t>
            </a:r>
            <a:r>
              <a:rPr lang="en-GB" sz="1400" b="1">
                <a:latin typeface="Trebuchet MS" charset="0"/>
              </a:rPr>
              <a:t>...</a:t>
            </a:r>
          </a:p>
        </p:txBody>
      </p:sp>
      <p:sp>
        <p:nvSpPr>
          <p:cNvPr id="4101" name="Text Box 5"/>
          <p:cNvSpPr txBox="1">
            <a:spLocks noChangeArrowheads="1"/>
          </p:cNvSpPr>
          <p:nvPr/>
        </p:nvSpPr>
        <p:spPr bwMode="auto">
          <a:xfrm>
            <a:off x="304800" y="3505200"/>
            <a:ext cx="6248400" cy="51435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 pos="762000" algn="l"/>
              </a:tabLst>
              <a:defRPr sz="2400">
                <a:solidFill>
                  <a:schemeClr val="tx1"/>
                </a:solidFill>
                <a:latin typeface="Times New Roman" charset="0"/>
                <a:ea typeface="ＭＳ Ｐゴシック" charset="0"/>
              </a:defRPr>
            </a:lvl1pPr>
            <a:lvl2pPr>
              <a:tabLst>
                <a:tab pos="571500" algn="l"/>
                <a:tab pos="762000" algn="l"/>
              </a:tabLst>
              <a:defRPr sz="2400">
                <a:solidFill>
                  <a:schemeClr val="tx1"/>
                </a:solidFill>
                <a:latin typeface="Times New Roman" charset="0"/>
                <a:ea typeface="ＭＳ Ｐゴシック" charset="0"/>
              </a:defRPr>
            </a:lvl2pPr>
            <a:lvl3pPr>
              <a:tabLst>
                <a:tab pos="571500" algn="l"/>
                <a:tab pos="762000" algn="l"/>
              </a:tabLst>
              <a:defRPr sz="2400">
                <a:solidFill>
                  <a:schemeClr val="tx1"/>
                </a:solidFill>
                <a:latin typeface="Times New Roman" charset="0"/>
                <a:ea typeface="ＭＳ Ｐゴシック" charset="0"/>
              </a:defRPr>
            </a:lvl3pPr>
            <a:lvl4pPr>
              <a:tabLst>
                <a:tab pos="571500" algn="l"/>
                <a:tab pos="762000" algn="l"/>
              </a:tabLst>
              <a:defRPr sz="2400">
                <a:solidFill>
                  <a:schemeClr val="tx1"/>
                </a:solidFill>
                <a:latin typeface="Times New Roman" charset="0"/>
                <a:ea typeface="ＭＳ Ｐゴシック" charset="0"/>
              </a:defRPr>
            </a:lvl4pPr>
            <a:lvl5pPr>
              <a:tabLst>
                <a:tab pos="571500" algn="l"/>
                <a:tab pos="7620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Activities</a:t>
            </a:r>
          </a:p>
          <a:p>
            <a:pPr algn="ctr"/>
            <a:endParaRPr lang="en-GB" sz="1000" b="1" dirty="0">
              <a:solidFill>
                <a:srgbClr val="FF0000"/>
              </a:solidFill>
              <a:latin typeface="Trebuchet MS" charset="0"/>
            </a:endParaRPr>
          </a:p>
          <a:p>
            <a:pPr marL="285750" indent="-285750">
              <a:buFont typeface="Wingdings" charset="2"/>
              <a:buChar char="§"/>
              <a:tabLst>
                <a:tab pos="538163" algn="l"/>
                <a:tab pos="762000" algn="l"/>
              </a:tabLst>
            </a:pPr>
            <a:r>
              <a:rPr lang="en-GB" sz="1600" b="1" dirty="0">
                <a:solidFill>
                  <a:srgbClr val="FF0000"/>
                </a:solidFill>
                <a:latin typeface="Trebuchet MS" charset="0"/>
              </a:rPr>
              <a:t>Who holds the UK patent for the light bulb?</a:t>
            </a:r>
          </a:p>
          <a:p>
            <a:pPr marL="285750" indent="-285750">
              <a:buFont typeface="Wingdings" charset="2"/>
              <a:buChar char="§"/>
              <a:tabLst>
                <a:tab pos="538163" algn="l"/>
                <a:tab pos="762000" algn="l"/>
              </a:tabLst>
            </a:pPr>
            <a:r>
              <a:rPr lang="en-GB" sz="1600" b="1" dirty="0">
                <a:solidFill>
                  <a:srgbClr val="FF0000"/>
                </a:solidFill>
                <a:latin typeface="Trebuchet MS" charset="0"/>
              </a:rPr>
              <a:t>Where, and when, did he live?</a:t>
            </a:r>
          </a:p>
          <a:p>
            <a:pPr marL="285750" indent="-285750">
              <a:buFont typeface="Wingdings" charset="2"/>
              <a:buChar char="§"/>
              <a:tabLst>
                <a:tab pos="538163" algn="l"/>
                <a:tab pos="762000" algn="l"/>
              </a:tabLst>
            </a:pPr>
            <a:r>
              <a:rPr lang="en-GB" sz="1600" b="1" dirty="0">
                <a:solidFill>
                  <a:srgbClr val="FF0000"/>
                </a:solidFill>
                <a:latin typeface="Trebuchet MS" charset="0"/>
              </a:rPr>
              <a:t>What other things did this person invent?</a:t>
            </a:r>
          </a:p>
          <a:p>
            <a:pPr marL="285750" indent="-285750">
              <a:buFont typeface="Wingdings" charset="2"/>
              <a:buChar char="§"/>
              <a:tabLst>
                <a:tab pos="538163" algn="l"/>
                <a:tab pos="762000" algn="l"/>
              </a:tabLst>
            </a:pPr>
            <a:r>
              <a:rPr lang="en-GB" sz="1600" b="1" dirty="0">
                <a:solidFill>
                  <a:srgbClr val="FF0000"/>
                </a:solidFill>
                <a:latin typeface="Trebuchet MS" charset="0"/>
              </a:rPr>
              <a:t>The essence of the light bulb is the generation of light 	by 	passing an electric current through a thin conducting 	filament. Who was the first person to observe this 		phenomenon? Where? When? What was this first 		conducting filament made of? What needed to happen to 	make this first </a:t>
            </a:r>
            <a:r>
              <a:rPr lang="ja-JP" altLang="en-GB" sz="1600" b="1" dirty="0">
                <a:solidFill>
                  <a:srgbClr val="FF0000"/>
                </a:solidFill>
                <a:latin typeface="Arial"/>
              </a:rPr>
              <a:t>‘</a:t>
            </a:r>
            <a:r>
              <a:rPr lang="en-GB" sz="1600" b="1" dirty="0">
                <a:solidFill>
                  <a:srgbClr val="FF0000"/>
                </a:solidFill>
                <a:latin typeface="Trebuchet MS" charset="0"/>
              </a:rPr>
              <a:t>electric light</a:t>
            </a:r>
            <a:r>
              <a:rPr lang="ja-JP" altLang="en-GB" sz="1600" b="1" dirty="0">
                <a:solidFill>
                  <a:srgbClr val="FF0000"/>
                </a:solidFill>
                <a:latin typeface="Arial"/>
              </a:rPr>
              <a:t>’</a:t>
            </a:r>
            <a:r>
              <a:rPr lang="en-GB" sz="1600" b="1" dirty="0">
                <a:solidFill>
                  <a:srgbClr val="FF0000"/>
                </a:solidFill>
                <a:latin typeface="Trebuchet MS" charset="0"/>
              </a:rPr>
              <a:t> suitable for use as a means 	of domestic lighting?</a:t>
            </a:r>
          </a:p>
          <a:p>
            <a:pPr marL="285750" indent="-285750">
              <a:buFont typeface="Wingdings" charset="2"/>
              <a:buChar char="§"/>
              <a:tabLst>
                <a:tab pos="538163" algn="l"/>
                <a:tab pos="762000" algn="l"/>
              </a:tabLst>
            </a:pPr>
            <a:r>
              <a:rPr lang="en-GB" sz="1600" b="1" dirty="0">
                <a:solidFill>
                  <a:srgbClr val="FF0000"/>
                </a:solidFill>
                <a:latin typeface="Trebuchet MS" charset="0"/>
              </a:rPr>
              <a:t>In the light bulbs we use today, what is the filament made 	of? When was this material first used? What material was 	used in the light bulb that was first patented?</a:t>
            </a:r>
          </a:p>
          <a:p>
            <a:pPr marL="285750" indent="-285750">
              <a:buFont typeface="Wingdings" charset="2"/>
              <a:buChar char="§"/>
              <a:tabLst>
                <a:tab pos="538163" algn="l"/>
                <a:tab pos="762000" algn="l"/>
              </a:tabLst>
            </a:pPr>
            <a:r>
              <a:rPr lang="en-GB" sz="1600" b="1" dirty="0">
                <a:solidFill>
                  <a:srgbClr val="FF0000"/>
                </a:solidFill>
                <a:latin typeface="Trebuchet MS" charset="0"/>
              </a:rPr>
              <a:t>Why </a:t>
            </a:r>
            <a:r>
              <a:rPr lang="en-GB" sz="1600" b="1" dirty="0" err="1">
                <a:solidFill>
                  <a:srgbClr val="FF0000"/>
                </a:solidFill>
                <a:latin typeface="Trebuchet MS" charset="0"/>
              </a:rPr>
              <a:t>doesn</a:t>
            </a:r>
            <a:r>
              <a:rPr lang="ja-JP" altLang="en-GB" sz="1600" b="1" dirty="0">
                <a:solidFill>
                  <a:srgbClr val="FF0000"/>
                </a:solidFill>
                <a:latin typeface="Arial"/>
              </a:rPr>
              <a:t>’</a:t>
            </a:r>
            <a:r>
              <a:rPr lang="en-GB" sz="1600" b="1" dirty="0">
                <a:solidFill>
                  <a:srgbClr val="FF0000"/>
                </a:solidFill>
                <a:latin typeface="Trebuchet MS" charset="0"/>
              </a:rPr>
              <a:t>t the filament in a light bulb just burn up?</a:t>
            </a:r>
          </a:p>
          <a:p>
            <a:pPr marL="285750" indent="-285750">
              <a:buFont typeface="Wingdings" charset="2"/>
              <a:buChar char="§"/>
              <a:tabLst>
                <a:tab pos="538163" algn="l"/>
                <a:tab pos="762000" algn="l"/>
              </a:tabLst>
            </a:pPr>
            <a:r>
              <a:rPr lang="en-GB" sz="1600" b="1" dirty="0">
                <a:solidFill>
                  <a:srgbClr val="FF0000"/>
                </a:solidFill>
                <a:latin typeface="Trebuchet MS" charset="0"/>
              </a:rPr>
              <a:t>Who invented the key piece of equipment to solve this 	problem?</a:t>
            </a:r>
          </a:p>
          <a:p>
            <a:pPr marL="285750" indent="-285750">
              <a:buFont typeface="Wingdings" charset="2"/>
              <a:buChar char="§"/>
              <a:tabLst>
                <a:tab pos="538163" algn="l"/>
                <a:tab pos="762000" algn="l"/>
              </a:tabLst>
            </a:pPr>
            <a:r>
              <a:rPr lang="en-GB" sz="1600" b="1" dirty="0">
                <a:solidFill>
                  <a:srgbClr val="FF0000"/>
                </a:solidFill>
                <a:latin typeface="Trebuchet MS" charset="0"/>
              </a:rPr>
              <a:t>Overall, what are the three important components of a light 	bulb? And who invented each component?</a:t>
            </a:r>
          </a:p>
          <a:p>
            <a:pPr marL="285750" indent="-285750">
              <a:buFont typeface="Wingdings" charset="2"/>
              <a:buChar char="§"/>
              <a:tabLst>
                <a:tab pos="538163" algn="l"/>
                <a:tab pos="762000" algn="l"/>
              </a:tabLst>
            </a:pPr>
            <a:r>
              <a:rPr lang="en-GB" sz="1600" b="1" dirty="0">
                <a:solidFill>
                  <a:srgbClr val="FF0000"/>
                </a:solidFill>
                <a:latin typeface="Trebuchet MS" charset="0"/>
              </a:rPr>
              <a:t>So who invented the light bulb?</a:t>
            </a:r>
          </a:p>
        </p:txBody>
      </p:sp>
      <p:sp>
        <p:nvSpPr>
          <p:cNvPr id="4111" name="Text Box 15"/>
          <p:cNvSpPr txBox="1">
            <a:spLocks noChangeArrowheads="1"/>
          </p:cNvSpPr>
          <p:nvPr/>
        </p:nvSpPr>
        <p:spPr bwMode="auto">
          <a:xfrm>
            <a:off x="228600" y="9569450"/>
            <a:ext cx="27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3</a:t>
            </a:r>
          </a:p>
        </p:txBody>
      </p:sp>
      <p:sp>
        <p:nvSpPr>
          <p:cNvPr id="9"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79400" y="914400"/>
            <a:ext cx="6286500" cy="15001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This exercise takes the story behind an idea to a deeper level. Once again, one objective is to build the learner</a:t>
            </a:r>
            <a:r>
              <a:rPr lang="ja-JP" altLang="en-GB" sz="1400" b="1">
                <a:latin typeface="Arial"/>
              </a:rPr>
              <a:t>’</a:t>
            </a:r>
            <a:r>
              <a:rPr lang="en-GB" sz="1400" b="1">
                <a:latin typeface="Trebuchet MS" charset="0"/>
              </a:rPr>
              <a:t>s self-confidence in research. But another, very important, objective is to begin to enhance the learner</a:t>
            </a:r>
            <a:r>
              <a:rPr lang="ja-JP" altLang="en-GB" sz="1400" b="1">
                <a:latin typeface="Arial"/>
              </a:rPr>
              <a:t>’</a:t>
            </a:r>
            <a:r>
              <a:rPr lang="en-GB" sz="1400" b="1">
                <a:latin typeface="Trebuchet MS" charset="0"/>
              </a:rPr>
              <a:t>s understanding that a </a:t>
            </a:r>
            <a:r>
              <a:rPr lang="ja-JP" altLang="en-GB" sz="1400" b="1">
                <a:latin typeface="Arial"/>
              </a:rPr>
              <a:t>‘</a:t>
            </a:r>
            <a:r>
              <a:rPr lang="en-GB" sz="1400" b="1">
                <a:latin typeface="Trebuchet MS" charset="0"/>
              </a:rPr>
              <a:t>big idea</a:t>
            </a:r>
            <a:r>
              <a:rPr lang="ja-JP" altLang="en-GB" sz="1400" b="1">
                <a:latin typeface="Arial"/>
              </a:rPr>
              <a:t>’</a:t>
            </a:r>
            <a:r>
              <a:rPr lang="en-GB" sz="1400" b="1">
                <a:latin typeface="Trebuchet MS" charset="0"/>
              </a:rPr>
              <a:t> such as the light bulb does not all happen at once, but builds on pre-existing ideas.</a:t>
            </a:r>
          </a:p>
        </p:txBody>
      </p:sp>
      <p:sp>
        <p:nvSpPr>
          <p:cNvPr id="5123" name="Text Box 3"/>
          <p:cNvSpPr txBox="1">
            <a:spLocks noChangeArrowheads="1"/>
          </p:cNvSpPr>
          <p:nvPr/>
        </p:nvSpPr>
        <p:spPr bwMode="auto">
          <a:xfrm>
            <a:off x="1214438" y="304800"/>
            <a:ext cx="45037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a:solidFill>
                  <a:srgbClr val="7979A5"/>
                </a:solidFill>
                <a:latin typeface="Trebuchet MS" charset="0"/>
              </a:rPr>
              <a:t>The light bulb – Teacher notes</a:t>
            </a:r>
          </a:p>
        </p:txBody>
      </p:sp>
      <p:sp>
        <p:nvSpPr>
          <p:cNvPr id="5124" name="Text Box 4"/>
          <p:cNvSpPr txBox="1">
            <a:spLocks noChangeArrowheads="1"/>
          </p:cNvSpPr>
          <p:nvPr/>
        </p:nvSpPr>
        <p:spPr bwMode="auto">
          <a:xfrm>
            <a:off x="279400" y="2481263"/>
            <a:ext cx="6286500" cy="129266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Key outcomes</a:t>
            </a:r>
          </a:p>
          <a:p>
            <a:endParaRPr lang="en-GB" sz="800" b="1" dirty="0">
              <a:solidFill>
                <a:schemeClr val="accent2"/>
              </a:solidFill>
              <a:latin typeface="Trebuchet MS" charset="0"/>
            </a:endParaRPr>
          </a:p>
          <a:p>
            <a:pPr marL="268288" indent="-268288">
              <a:buFontTx/>
              <a:buChar char="•"/>
              <a:tabLst>
                <a:tab pos="447675" algn="l"/>
              </a:tabLst>
            </a:pPr>
            <a:r>
              <a:rPr lang="en-GB" sz="1400" b="1" dirty="0">
                <a:latin typeface="Trebuchet MS" charset="0"/>
              </a:rPr>
              <a:t>Enhanced knowledge about how the light bulb was invented.</a:t>
            </a:r>
          </a:p>
          <a:p>
            <a:pPr marL="268288" indent="-268288">
              <a:buFontTx/>
              <a:buChar char="•"/>
              <a:tabLst>
                <a:tab pos="447675" algn="l"/>
              </a:tabLst>
            </a:pPr>
            <a:r>
              <a:rPr lang="en-GB" sz="1400" b="1" dirty="0">
                <a:latin typeface="Trebuchet MS" charset="0"/>
              </a:rPr>
              <a:t>An awareness that this invention did not happen </a:t>
            </a:r>
            <a:r>
              <a:rPr lang="ja-JP" altLang="en-GB" sz="1400" b="1" dirty="0">
                <a:latin typeface="Arial"/>
              </a:rPr>
              <a:t>‘</a:t>
            </a:r>
            <a:r>
              <a:rPr lang="en-GB" sz="1400" b="1" dirty="0">
                <a:latin typeface="Trebuchet MS" charset="0"/>
              </a:rPr>
              <a:t>out-of-the-blue</a:t>
            </a:r>
            <a:r>
              <a:rPr lang="ja-JP" altLang="en-GB" sz="1400" b="1" dirty="0">
                <a:latin typeface="Arial"/>
              </a:rPr>
              <a:t>’</a:t>
            </a:r>
            <a:r>
              <a:rPr lang="en-GB" sz="1400" b="1" dirty="0">
                <a:latin typeface="Trebuchet MS" charset="0"/>
              </a:rPr>
              <a:t> 	but relied on the prior invention or discovery of the vacuum 	pump, the carbon filament, and the blown-glass envelope. </a:t>
            </a:r>
          </a:p>
        </p:txBody>
      </p:sp>
      <p:sp>
        <p:nvSpPr>
          <p:cNvPr id="5125" name="Text Box 5"/>
          <p:cNvSpPr txBox="1">
            <a:spLocks noChangeArrowheads="1"/>
          </p:cNvSpPr>
          <p:nvPr/>
        </p:nvSpPr>
        <p:spPr bwMode="auto">
          <a:xfrm>
            <a:off x="279400" y="3921125"/>
            <a:ext cx="6286500" cy="560153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800" b="1" dirty="0">
              <a:latin typeface="Trebuchet MS" charset="0"/>
            </a:endParaRPr>
          </a:p>
          <a:p>
            <a:pPr marL="268288" indent="-268288">
              <a:buFontTx/>
              <a:buChar char="•"/>
              <a:tabLst>
                <a:tab pos="447675" algn="l"/>
              </a:tabLst>
            </a:pPr>
            <a:r>
              <a:rPr lang="en-GB" sz="1400" b="1" dirty="0">
                <a:latin typeface="Trebuchet MS" charset="0"/>
              </a:rPr>
              <a:t>As with the activity on </a:t>
            </a:r>
            <a:r>
              <a:rPr lang="ja-JP" altLang="en-GB" sz="1400" b="1" dirty="0">
                <a:latin typeface="Arial"/>
              </a:rPr>
              <a:t>‘</a:t>
            </a:r>
            <a:r>
              <a:rPr lang="en-GB" sz="1400" b="1" dirty="0">
                <a:latin typeface="Trebuchet MS" charset="0"/>
              </a:rPr>
              <a:t>The Eureka Moment</a:t>
            </a:r>
            <a:r>
              <a:rPr lang="ja-JP" altLang="en-GB" sz="1400" b="1" dirty="0">
                <a:latin typeface="Arial"/>
              </a:rPr>
              <a:t>’</a:t>
            </a:r>
            <a:r>
              <a:rPr lang="en-GB" sz="1400" b="1" dirty="0">
                <a:latin typeface="Trebuchet MS" charset="0"/>
              </a:rPr>
              <a:t>, this exercise has also 	been formulated in terms of a research project: it is of course 	possible to cover the material in a more direct </a:t>
            </a:r>
            <a:r>
              <a:rPr lang="ja-JP" altLang="en-GB" sz="1400" b="1" dirty="0">
                <a:latin typeface="Arial"/>
              </a:rPr>
              <a:t>‘</a:t>
            </a:r>
            <a:r>
              <a:rPr lang="en-GB" sz="1400" b="1" dirty="0">
                <a:latin typeface="Trebuchet MS" charset="0"/>
              </a:rPr>
              <a:t>lecture</a:t>
            </a:r>
            <a:r>
              <a:rPr lang="ja-JP" altLang="en-GB" sz="1400" b="1" dirty="0">
                <a:latin typeface="Arial"/>
              </a:rPr>
              <a:t>’</a:t>
            </a:r>
            <a:r>
              <a:rPr lang="en-GB" sz="1400" b="1" dirty="0">
                <a:latin typeface="Trebuchet MS" charset="0"/>
              </a:rPr>
              <a:t> style.</a:t>
            </a:r>
          </a:p>
          <a:p>
            <a:pPr marL="268288" indent="-268288">
              <a:buFontTx/>
              <a:buChar char="•"/>
              <a:tabLst>
                <a:tab pos="447675" algn="l"/>
              </a:tabLst>
            </a:pPr>
            <a:r>
              <a:rPr lang="en-GB" sz="1400" b="1" dirty="0">
                <a:latin typeface="Trebuchet MS" charset="0"/>
              </a:rPr>
              <a:t>Unravelling this one is quite a challenging task, and so the teacher 	may wish to offer some help in guiding learners towards finding 	out about Sir Joseph Swan (who, in December 1878, first 		demonstrated, and subsequently secured the patent for, the light 	bulb as we would recognise it today, and who also discovered the 	carbon fibre filament in 1860),  Frederick de </a:t>
            </a:r>
            <a:r>
              <a:rPr lang="en-GB" sz="1400" b="1" dirty="0" err="1">
                <a:latin typeface="Trebuchet MS" charset="0"/>
              </a:rPr>
              <a:t>Moleyns</a:t>
            </a:r>
            <a:r>
              <a:rPr lang="en-GB" sz="1400" b="1" dirty="0">
                <a:latin typeface="Trebuchet MS" charset="0"/>
              </a:rPr>
              <a:t> (who was 	granted a patent for a light bulb with a platinum filament in 1841), 	Hermann Sprengel (who developed a powerful vacuum pump in 	1865), Sir Humphry Davy (who, around 1802, at the Royal 		Institution in London, noticed a glow from a platinum wire 		connected across the terminals of a battery), and, of course, 	Thomas Edison (who applied for a US patent after Swan’s 	demonstration, and who also built an entire electricity system 	comprising generating the electricity, and distributing it to an array 	of light bulbs simultaneously).</a:t>
            </a:r>
          </a:p>
          <a:p>
            <a:pPr marL="268288" indent="-268288">
              <a:buFontTx/>
              <a:buChar char="•"/>
              <a:tabLst>
                <a:tab pos="447675" algn="l"/>
              </a:tabLst>
            </a:pPr>
            <a:r>
              <a:rPr lang="en-GB" sz="1400" b="1" dirty="0">
                <a:latin typeface="Trebuchet MS" charset="0"/>
              </a:rPr>
              <a:t>Who, then, </a:t>
            </a:r>
            <a:r>
              <a:rPr lang="ja-JP" altLang="en-GB" sz="1400" b="1" dirty="0">
                <a:latin typeface="Arial"/>
              </a:rPr>
              <a:t>‘</a:t>
            </a:r>
            <a:r>
              <a:rPr lang="en-GB" sz="1400" b="1" dirty="0">
                <a:latin typeface="Trebuchet MS" charset="0"/>
              </a:rPr>
              <a:t>invented</a:t>
            </a:r>
            <a:r>
              <a:rPr lang="ja-JP" altLang="en-GB" sz="1400" b="1" dirty="0">
                <a:latin typeface="Arial"/>
              </a:rPr>
              <a:t>’</a:t>
            </a:r>
            <a:r>
              <a:rPr lang="en-GB" sz="1400" b="1" dirty="0">
                <a:latin typeface="Trebuchet MS" charset="0"/>
              </a:rPr>
              <a:t> the light bulb? Swan holds the UK patent, but 	could not have done it without Sprengel; likewise Edison drew on 	the work of both Swan and Sprengel, as well as others in 	connection with his systems for electricity generation and 	distribution. Is it possible to attribute </a:t>
            </a:r>
            <a:r>
              <a:rPr lang="ja-JP" altLang="en-GB" sz="1400" b="1" dirty="0">
                <a:latin typeface="Arial"/>
              </a:rPr>
              <a:t>‘</a:t>
            </a:r>
            <a:r>
              <a:rPr lang="en-GB" sz="1400" b="1" dirty="0">
                <a:latin typeface="Trebuchet MS" charset="0"/>
              </a:rPr>
              <a:t>invention</a:t>
            </a:r>
            <a:r>
              <a:rPr lang="ja-JP" altLang="en-GB" sz="1400" b="1" dirty="0">
                <a:latin typeface="Arial"/>
              </a:rPr>
              <a:t>’</a:t>
            </a:r>
            <a:r>
              <a:rPr lang="en-GB" sz="1400" b="1" dirty="0">
                <a:latin typeface="Trebuchet MS" charset="0"/>
              </a:rPr>
              <a:t> to a single</a:t>
            </a:r>
            <a:r>
              <a:rPr lang="ja-JP" altLang="en-GB" sz="1400" b="1">
                <a:latin typeface="Arial"/>
              </a:rPr>
              <a:t>’</a:t>
            </a:r>
            <a:r>
              <a:rPr lang="en-GB" sz="1400" b="1" dirty="0">
                <a:latin typeface="Trebuchet MS" charset="0"/>
              </a:rPr>
              <a:t> 	inventor? Or are we always</a:t>
            </a:r>
            <a:r>
              <a:rPr lang="ja-JP" altLang="en-GB" sz="1400" b="1">
                <a:latin typeface="Arial"/>
              </a:rPr>
              <a:t>‘</a:t>
            </a:r>
            <a:r>
              <a:rPr lang="en-GB" sz="1400" b="1" dirty="0">
                <a:latin typeface="Trebuchet MS" charset="0"/>
              </a:rPr>
              <a:t>standing on the shoulders of giants?’. </a:t>
            </a:r>
          </a:p>
        </p:txBody>
      </p:sp>
      <p:sp>
        <p:nvSpPr>
          <p:cNvPr id="5129" name="Text Box 9"/>
          <p:cNvSpPr txBox="1">
            <a:spLocks noChangeArrowheads="1"/>
          </p:cNvSpPr>
          <p:nvPr/>
        </p:nvSpPr>
        <p:spPr bwMode="auto">
          <a:xfrm>
            <a:off x="228600" y="9569450"/>
            <a:ext cx="1841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200" b="1">
              <a:solidFill>
                <a:srgbClr val="7979A5"/>
              </a:solidFill>
              <a:latin typeface="Trebuchet MS" charset="0"/>
            </a:endParaRPr>
          </a:p>
        </p:txBody>
      </p:sp>
      <p:sp>
        <p:nvSpPr>
          <p:cNvPr id="5132" name="Text Box 12"/>
          <p:cNvSpPr txBox="1">
            <a:spLocks noChangeArrowheads="1"/>
          </p:cNvSpPr>
          <p:nvPr/>
        </p:nvSpPr>
        <p:spPr bwMode="auto">
          <a:xfrm>
            <a:off x="6384925" y="9569450"/>
            <a:ext cx="27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4</a:t>
            </a:r>
          </a:p>
        </p:txBody>
      </p:sp>
      <p:sp>
        <p:nvSpPr>
          <p:cNvPr id="9"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8200" y="304800"/>
            <a:ext cx="51831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a:solidFill>
                  <a:srgbClr val="7979A5"/>
                </a:solidFill>
                <a:latin typeface="Trebuchet MS" charset="0"/>
              </a:rPr>
              <a:t>Standing on the shoulders of giants</a:t>
            </a:r>
          </a:p>
        </p:txBody>
      </p:sp>
      <p:sp>
        <p:nvSpPr>
          <p:cNvPr id="6148" name="Text Box 4"/>
          <p:cNvSpPr txBox="1">
            <a:spLocks noChangeArrowheads="1"/>
          </p:cNvSpPr>
          <p:nvPr/>
        </p:nvSpPr>
        <p:spPr bwMode="auto">
          <a:xfrm>
            <a:off x="279400" y="914400"/>
            <a:ext cx="6286500" cy="5270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400" b="1">
                <a:latin typeface="Trebuchet MS" charset="0"/>
              </a:rPr>
              <a:t>Sir Isaac Newton famously said </a:t>
            </a:r>
            <a:r>
              <a:rPr lang="ja-JP" altLang="en-GB" sz="1400" b="1">
                <a:latin typeface="Arial"/>
              </a:rPr>
              <a:t>“</a:t>
            </a:r>
            <a:r>
              <a:rPr lang="en-GB" sz="1400" b="1">
                <a:latin typeface="Trebuchet MS" charset="0"/>
              </a:rPr>
              <a:t>If I have seen further than anyone else, it is because I stood on the shoulders of giants</a:t>
            </a:r>
            <a:r>
              <a:rPr lang="ja-JP" altLang="en-GB" sz="1400" b="1">
                <a:latin typeface="Arial"/>
              </a:rPr>
              <a:t>”</a:t>
            </a:r>
            <a:r>
              <a:rPr lang="en-GB" sz="1400" b="1">
                <a:latin typeface="Trebuchet MS" charset="0"/>
              </a:rPr>
              <a:t>.</a:t>
            </a:r>
          </a:p>
        </p:txBody>
      </p:sp>
      <p:pic>
        <p:nvPicPr>
          <p:cNvPr id="6152" name="Picture 8" descr="copernicus-bra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752600"/>
            <a:ext cx="6172200" cy="6400800"/>
          </a:xfrm>
          <a:prstGeom prst="rect">
            <a:avLst/>
          </a:prstGeom>
          <a:noFill/>
          <a:extLst>
            <a:ext uri="{909E8E84-426E-40dd-AFC4-6F175D3DCCD1}">
              <a14:hiddenFill xmlns="" xmlns:a14="http://schemas.microsoft.com/office/drawing/2010/main">
                <a:solidFill>
                  <a:srgbClr val="FFFFFF"/>
                </a:solidFill>
              </a14:hiddenFill>
            </a:ext>
          </a:extLst>
        </p:spPr>
      </p:pic>
      <p:sp>
        <p:nvSpPr>
          <p:cNvPr id="6156" name="Text Box 12"/>
          <p:cNvSpPr txBox="1">
            <a:spLocks noChangeArrowheads="1"/>
          </p:cNvSpPr>
          <p:nvPr/>
        </p:nvSpPr>
        <p:spPr bwMode="auto">
          <a:xfrm>
            <a:off x="228600" y="9569450"/>
            <a:ext cx="27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5</a:t>
            </a:r>
          </a:p>
        </p:txBody>
      </p:sp>
      <p:sp>
        <p:nvSpPr>
          <p:cNvPr id="6149" name="Text Box 5"/>
          <p:cNvSpPr txBox="1">
            <a:spLocks noChangeArrowheads="1"/>
          </p:cNvSpPr>
          <p:nvPr/>
        </p:nvSpPr>
        <p:spPr bwMode="auto">
          <a:xfrm>
            <a:off x="304800" y="7254875"/>
            <a:ext cx="6248400" cy="196977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71500" algn="l"/>
                <a:tab pos="762000" algn="l"/>
              </a:tabLst>
              <a:defRPr sz="2400">
                <a:solidFill>
                  <a:schemeClr val="tx1"/>
                </a:solidFill>
                <a:latin typeface="Times New Roman" charset="0"/>
                <a:ea typeface="ＭＳ Ｐゴシック" charset="0"/>
              </a:defRPr>
            </a:lvl1pPr>
            <a:lvl2pPr>
              <a:tabLst>
                <a:tab pos="571500" algn="l"/>
                <a:tab pos="762000" algn="l"/>
              </a:tabLst>
              <a:defRPr sz="2400">
                <a:solidFill>
                  <a:schemeClr val="tx1"/>
                </a:solidFill>
                <a:latin typeface="Times New Roman" charset="0"/>
                <a:ea typeface="ＭＳ Ｐゴシック" charset="0"/>
              </a:defRPr>
            </a:lvl2pPr>
            <a:lvl3pPr>
              <a:tabLst>
                <a:tab pos="571500" algn="l"/>
                <a:tab pos="762000" algn="l"/>
              </a:tabLst>
              <a:defRPr sz="2400">
                <a:solidFill>
                  <a:schemeClr val="tx1"/>
                </a:solidFill>
                <a:latin typeface="Times New Roman" charset="0"/>
                <a:ea typeface="ＭＳ Ｐゴシック" charset="0"/>
              </a:defRPr>
            </a:lvl3pPr>
            <a:lvl4pPr>
              <a:tabLst>
                <a:tab pos="571500" algn="l"/>
                <a:tab pos="762000" algn="l"/>
              </a:tabLst>
              <a:defRPr sz="2400">
                <a:solidFill>
                  <a:schemeClr val="tx1"/>
                </a:solidFill>
                <a:latin typeface="Times New Roman" charset="0"/>
                <a:ea typeface="ＭＳ Ｐゴシック" charset="0"/>
              </a:defRPr>
            </a:lvl4pPr>
            <a:lvl5pPr>
              <a:tabLst>
                <a:tab pos="571500" algn="l"/>
                <a:tab pos="762000" algn="l"/>
              </a:tabLst>
              <a:defRPr sz="2400">
                <a:solidFill>
                  <a:schemeClr val="tx1"/>
                </a:solidFill>
                <a:latin typeface="Times New Roman" charset="0"/>
                <a:ea typeface="ＭＳ Ｐゴシック" charset="0"/>
              </a:defRPr>
            </a:lvl5pPr>
            <a:lvl6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6pPr>
            <a:lvl7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7pPr>
            <a:lvl8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8pPr>
            <a:lvl9pPr fontAlgn="base">
              <a:spcBef>
                <a:spcPct val="0"/>
              </a:spcBef>
              <a:spcAft>
                <a:spcPct val="0"/>
              </a:spcAft>
              <a:tabLst>
                <a:tab pos="571500" algn="l"/>
                <a:tab pos="762000" algn="l"/>
              </a:tabLst>
              <a:defRPr sz="2400">
                <a:solidFill>
                  <a:schemeClr val="tx1"/>
                </a:solidFill>
                <a:latin typeface="Times New Roman" charset="0"/>
                <a:ea typeface="ＭＳ Ｐゴシック" charset="0"/>
              </a:defRPr>
            </a:lvl9pPr>
          </a:lstStyle>
          <a:p>
            <a:pPr algn="ctr"/>
            <a:r>
              <a:rPr lang="en-GB" sz="1600" b="1" dirty="0">
                <a:solidFill>
                  <a:srgbClr val="FF0000"/>
                </a:solidFill>
                <a:latin typeface="Trebuchet MS" charset="0"/>
              </a:rPr>
              <a:t>Activities</a:t>
            </a:r>
          </a:p>
          <a:p>
            <a:pPr algn="ctr"/>
            <a:endParaRPr lang="en-GB" sz="1000" b="1" dirty="0">
              <a:solidFill>
                <a:srgbClr val="FF0000"/>
              </a:solidFill>
              <a:latin typeface="Trebuchet MS" charset="0"/>
            </a:endParaRPr>
          </a:p>
          <a:p>
            <a:pPr marL="268288" indent="-268288">
              <a:buFont typeface="Wingdings" charset="2"/>
              <a:buChar char="§"/>
              <a:tabLst>
                <a:tab pos="447675" algn="l"/>
                <a:tab pos="762000" algn="l"/>
              </a:tabLst>
            </a:pPr>
            <a:r>
              <a:rPr lang="en-GB" sz="1600" b="1" dirty="0">
                <a:solidFill>
                  <a:srgbClr val="FF0000"/>
                </a:solidFill>
                <a:latin typeface="Trebuchet MS" charset="0"/>
              </a:rPr>
              <a:t>What do you think Sir Isaac meant when he used the phrase 	</a:t>
            </a:r>
            <a:r>
              <a:rPr lang="ja-JP" altLang="en-GB" sz="1600" b="1" dirty="0">
                <a:solidFill>
                  <a:srgbClr val="FF0000"/>
                </a:solidFill>
                <a:latin typeface="Arial"/>
              </a:rPr>
              <a:t>‘</a:t>
            </a:r>
            <a:r>
              <a:rPr lang="en-GB" sz="1600" b="1" dirty="0">
                <a:solidFill>
                  <a:srgbClr val="FF0000"/>
                </a:solidFill>
                <a:latin typeface="Trebuchet MS" charset="0"/>
              </a:rPr>
              <a:t>standing on the shoulders of giants</a:t>
            </a:r>
            <a:r>
              <a:rPr lang="ja-JP" altLang="en-GB" sz="1600" b="1" dirty="0">
                <a:solidFill>
                  <a:srgbClr val="FF0000"/>
                </a:solidFill>
                <a:latin typeface="Arial"/>
              </a:rPr>
              <a:t>’</a:t>
            </a:r>
            <a:r>
              <a:rPr lang="en-GB" sz="1600" b="1" dirty="0">
                <a:solidFill>
                  <a:srgbClr val="FF0000"/>
                </a:solidFill>
                <a:latin typeface="Trebuchet MS" charset="0"/>
              </a:rPr>
              <a:t>?</a:t>
            </a:r>
          </a:p>
          <a:p>
            <a:pPr marL="268288" indent="-268288">
              <a:buFont typeface="Wingdings" charset="2"/>
              <a:buChar char="§"/>
              <a:tabLst>
                <a:tab pos="447675" algn="l"/>
                <a:tab pos="762000" algn="l"/>
              </a:tabLst>
            </a:pPr>
            <a:r>
              <a:rPr lang="en-GB" sz="1600" b="1" dirty="0">
                <a:solidFill>
                  <a:srgbClr val="FF0000"/>
                </a:solidFill>
                <a:latin typeface="Trebuchet MS" charset="0"/>
              </a:rPr>
              <a:t>Who were the </a:t>
            </a:r>
            <a:r>
              <a:rPr lang="ja-JP" altLang="en-GB" sz="1600" b="1" dirty="0">
                <a:solidFill>
                  <a:srgbClr val="FF0000"/>
                </a:solidFill>
                <a:latin typeface="Arial"/>
              </a:rPr>
              <a:t>‘</a:t>
            </a:r>
            <a:r>
              <a:rPr lang="en-GB" sz="1600" b="1" dirty="0">
                <a:solidFill>
                  <a:srgbClr val="FF0000"/>
                </a:solidFill>
                <a:latin typeface="Trebuchet MS" charset="0"/>
              </a:rPr>
              <a:t>giants</a:t>
            </a:r>
            <a:r>
              <a:rPr lang="ja-JP" altLang="en-GB" sz="1600" b="1" dirty="0">
                <a:solidFill>
                  <a:srgbClr val="FF0000"/>
                </a:solidFill>
                <a:latin typeface="Arial"/>
              </a:rPr>
              <a:t>’</a:t>
            </a:r>
            <a:r>
              <a:rPr lang="en-GB" sz="1600" b="1" dirty="0">
                <a:solidFill>
                  <a:srgbClr val="FF0000"/>
                </a:solidFill>
                <a:latin typeface="Trebuchet MS" charset="0"/>
              </a:rPr>
              <a:t> Newton was referring to? (You 	should name at least three such </a:t>
            </a:r>
            <a:r>
              <a:rPr lang="ja-JP" altLang="en-GB" sz="1600" b="1" dirty="0">
                <a:solidFill>
                  <a:srgbClr val="FF0000"/>
                </a:solidFill>
                <a:latin typeface="Arial"/>
              </a:rPr>
              <a:t>‘</a:t>
            </a:r>
            <a:r>
              <a:rPr lang="en-GB" sz="1600" b="1" dirty="0">
                <a:solidFill>
                  <a:srgbClr val="FF0000"/>
                </a:solidFill>
                <a:latin typeface="Trebuchet MS" charset="0"/>
              </a:rPr>
              <a:t>giants</a:t>
            </a:r>
            <a:r>
              <a:rPr lang="ja-JP" altLang="en-GB" sz="1600" b="1" dirty="0">
                <a:solidFill>
                  <a:srgbClr val="FF0000"/>
                </a:solidFill>
                <a:latin typeface="Arial"/>
              </a:rPr>
              <a:t>’</a:t>
            </a:r>
            <a:r>
              <a:rPr lang="en-GB" sz="1600" b="1" dirty="0">
                <a:solidFill>
                  <a:srgbClr val="FF0000"/>
                </a:solidFill>
                <a:latin typeface="Trebuchet MS" charset="0"/>
              </a:rPr>
              <a:t>.)</a:t>
            </a:r>
          </a:p>
          <a:p>
            <a:pPr marL="268288" indent="-268288">
              <a:buFont typeface="Wingdings" charset="2"/>
              <a:buChar char="§"/>
              <a:tabLst>
                <a:tab pos="447675" algn="l"/>
                <a:tab pos="762000" algn="l"/>
              </a:tabLst>
            </a:pPr>
            <a:r>
              <a:rPr lang="en-GB" sz="1600" b="1" dirty="0">
                <a:solidFill>
                  <a:srgbClr val="FF0000"/>
                </a:solidFill>
                <a:latin typeface="Trebuchet MS" charset="0"/>
              </a:rPr>
              <a:t>What did each of these </a:t>
            </a:r>
            <a:r>
              <a:rPr lang="ja-JP" altLang="en-GB" sz="1600" b="1" dirty="0">
                <a:solidFill>
                  <a:srgbClr val="FF0000"/>
                </a:solidFill>
                <a:latin typeface="Arial"/>
              </a:rPr>
              <a:t>‘</a:t>
            </a:r>
            <a:r>
              <a:rPr lang="en-GB" sz="1600" b="1" dirty="0">
                <a:solidFill>
                  <a:srgbClr val="FF0000"/>
                </a:solidFill>
                <a:latin typeface="Trebuchet MS" charset="0"/>
              </a:rPr>
              <a:t>giants</a:t>
            </a:r>
            <a:r>
              <a:rPr lang="ja-JP" altLang="en-GB" sz="1600" b="1" dirty="0">
                <a:solidFill>
                  <a:srgbClr val="FF0000"/>
                </a:solidFill>
                <a:latin typeface="Arial"/>
              </a:rPr>
              <a:t>’</a:t>
            </a:r>
            <a:r>
              <a:rPr lang="en-GB" sz="1600" b="1" dirty="0">
                <a:solidFill>
                  <a:srgbClr val="FF0000"/>
                </a:solidFill>
                <a:latin typeface="Trebuchet MS" charset="0"/>
              </a:rPr>
              <a:t> do?</a:t>
            </a:r>
          </a:p>
          <a:p>
            <a:pPr marL="268288" indent="-268288">
              <a:buFont typeface="Wingdings" charset="2"/>
              <a:buChar char="§"/>
              <a:tabLst>
                <a:tab pos="447675" algn="l"/>
                <a:tab pos="762000" algn="l"/>
              </a:tabLst>
            </a:pPr>
            <a:r>
              <a:rPr lang="en-GB" sz="1600" b="1" dirty="0">
                <a:solidFill>
                  <a:srgbClr val="FF0000"/>
                </a:solidFill>
                <a:latin typeface="Trebuchet MS" charset="0"/>
              </a:rPr>
              <a:t>What was it that Newton added to the work of the </a:t>
            </a:r>
            <a:r>
              <a:rPr lang="ja-JP" altLang="en-GB" sz="1600" b="1" dirty="0">
                <a:solidFill>
                  <a:srgbClr val="FF0000"/>
                </a:solidFill>
                <a:latin typeface="Arial"/>
              </a:rPr>
              <a:t>‘</a:t>
            </a:r>
            <a:r>
              <a:rPr lang="en-GB" sz="1600" b="1" dirty="0">
                <a:solidFill>
                  <a:srgbClr val="FF0000"/>
                </a:solidFill>
                <a:latin typeface="Trebuchet MS" charset="0"/>
              </a:rPr>
              <a:t>giants</a:t>
            </a:r>
            <a:r>
              <a:rPr lang="ja-JP" altLang="en-GB" sz="1600" b="1" dirty="0">
                <a:solidFill>
                  <a:srgbClr val="FF0000"/>
                </a:solidFill>
                <a:latin typeface="Arial"/>
              </a:rPr>
              <a:t>’</a:t>
            </a:r>
            <a:r>
              <a:rPr lang="en-GB" sz="1600" b="1" dirty="0">
                <a:solidFill>
                  <a:srgbClr val="FF0000"/>
                </a:solidFill>
                <a:latin typeface="Trebuchet MS" charset="0"/>
              </a:rPr>
              <a:t>?</a:t>
            </a:r>
          </a:p>
        </p:txBody>
      </p:sp>
      <p:sp>
        <p:nvSpPr>
          <p:cNvPr id="9"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79400" y="1204913"/>
            <a:ext cx="6286500" cy="19256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b="1">
                <a:solidFill>
                  <a:schemeClr val="accent2"/>
                </a:solidFill>
                <a:latin typeface="Trebuchet MS" charset="0"/>
              </a:rPr>
              <a:t>Learning objectives</a:t>
            </a:r>
          </a:p>
          <a:p>
            <a:endParaRPr lang="en-GB" sz="800" b="1">
              <a:latin typeface="Trebuchet MS" charset="0"/>
            </a:endParaRPr>
          </a:p>
          <a:p>
            <a:pPr algn="just"/>
            <a:r>
              <a:rPr lang="en-GB" sz="1400" b="1">
                <a:latin typeface="Trebuchet MS" charset="0"/>
              </a:rPr>
              <a:t>This exercise develops matters further by giving learners the opportunity to explore the debt Newton owed to the three (main) giants on whose shoulders he stood: Tycho Brahe, the Danish astronomer; Johannes Kepler, who used Tycho Brahe</a:t>
            </a:r>
            <a:r>
              <a:rPr lang="ja-JP" altLang="en-GB" sz="1400" b="1">
                <a:latin typeface="Arial"/>
              </a:rPr>
              <a:t>’</a:t>
            </a:r>
            <a:r>
              <a:rPr lang="en-GB" sz="1400" b="1">
                <a:latin typeface="Trebuchet MS" charset="0"/>
              </a:rPr>
              <a:t>s meticulous observations to derive his three laws of planetary motion; and Galileo Galilei, whose systematic observations of moving bodies laid the bases for the scientific interpretation of mechanics.</a:t>
            </a:r>
          </a:p>
        </p:txBody>
      </p:sp>
      <p:sp>
        <p:nvSpPr>
          <p:cNvPr id="7171" name="Text Box 3"/>
          <p:cNvSpPr txBox="1">
            <a:spLocks noChangeArrowheads="1"/>
          </p:cNvSpPr>
          <p:nvPr/>
        </p:nvSpPr>
        <p:spPr bwMode="auto">
          <a:xfrm>
            <a:off x="693738" y="304800"/>
            <a:ext cx="548005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b="1">
                <a:solidFill>
                  <a:srgbClr val="7979A5"/>
                </a:solidFill>
                <a:latin typeface="Trebuchet MS" charset="0"/>
              </a:rPr>
              <a:t>Standing on the shoulders of giants – </a:t>
            </a:r>
          </a:p>
          <a:p>
            <a:pPr algn="ctr"/>
            <a:r>
              <a:rPr lang="en-GB" b="1">
                <a:solidFill>
                  <a:srgbClr val="7979A5"/>
                </a:solidFill>
                <a:latin typeface="Trebuchet MS" charset="0"/>
              </a:rPr>
              <a:t>Teacher notes</a:t>
            </a:r>
          </a:p>
        </p:txBody>
      </p:sp>
      <p:sp>
        <p:nvSpPr>
          <p:cNvPr id="7172" name="Text Box 4"/>
          <p:cNvSpPr txBox="1">
            <a:spLocks noChangeArrowheads="1"/>
          </p:cNvSpPr>
          <p:nvPr/>
        </p:nvSpPr>
        <p:spPr bwMode="auto">
          <a:xfrm>
            <a:off x="279400" y="3352800"/>
            <a:ext cx="6286500" cy="12874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pPr marL="173038" indent="-173038">
              <a:tabLst>
                <a:tab pos="365125" algn="l"/>
              </a:tabLst>
            </a:pPr>
            <a:r>
              <a:rPr lang="en-GB" sz="1400" b="1" dirty="0">
                <a:solidFill>
                  <a:schemeClr val="accent2"/>
                </a:solidFill>
                <a:latin typeface="Trebuchet MS" charset="0"/>
              </a:rPr>
              <a:t>Key outcomes</a:t>
            </a:r>
          </a:p>
          <a:p>
            <a:pPr marL="173038" indent="-173038">
              <a:tabLst>
                <a:tab pos="365125" algn="l"/>
              </a:tabLst>
            </a:pPr>
            <a:endParaRPr lang="en-GB" sz="800" b="1" dirty="0">
              <a:solidFill>
                <a:schemeClr val="accent2"/>
              </a:solidFill>
              <a:latin typeface="Trebuchet MS" charset="0"/>
            </a:endParaRPr>
          </a:p>
          <a:p>
            <a:pPr marL="268288" indent="-268288">
              <a:buFontTx/>
              <a:buChar char="•"/>
              <a:tabLst>
                <a:tab pos="447675" algn="l"/>
              </a:tabLst>
            </a:pPr>
            <a:r>
              <a:rPr lang="en-GB" sz="1400" b="1" dirty="0">
                <a:latin typeface="Trebuchet MS" charset="0"/>
              </a:rPr>
              <a:t>Enhanced knowledge about Newton and his predecessors.</a:t>
            </a:r>
          </a:p>
          <a:p>
            <a:pPr marL="268288" indent="-268288">
              <a:buFontTx/>
              <a:buChar char="•"/>
              <a:tabLst>
                <a:tab pos="447675" algn="l"/>
              </a:tabLst>
            </a:pPr>
            <a:r>
              <a:rPr lang="en-GB" sz="1400" b="1" dirty="0">
                <a:latin typeface="Trebuchet MS" charset="0"/>
              </a:rPr>
              <a:t>Reinforcement of the important concept that ideas do not happen in 	a vacuum, by accident – rather, they represent a coming together 	of pre-existing concepts.</a:t>
            </a:r>
          </a:p>
        </p:txBody>
      </p:sp>
      <p:sp>
        <p:nvSpPr>
          <p:cNvPr id="7173" name="Text Box 5"/>
          <p:cNvSpPr txBox="1">
            <a:spLocks noChangeArrowheads="1"/>
          </p:cNvSpPr>
          <p:nvPr/>
        </p:nvSpPr>
        <p:spPr bwMode="auto">
          <a:xfrm>
            <a:off x="279400" y="4821238"/>
            <a:ext cx="6286500" cy="12874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81000" algn="l"/>
              </a:tabLst>
              <a:defRPr sz="2400">
                <a:solidFill>
                  <a:schemeClr val="tx1"/>
                </a:solidFill>
                <a:latin typeface="Times New Roman" charset="0"/>
                <a:ea typeface="ＭＳ Ｐゴシック" charset="0"/>
              </a:defRPr>
            </a:lvl1pPr>
            <a:lvl2pPr>
              <a:tabLst>
                <a:tab pos="381000" algn="l"/>
              </a:tabLst>
              <a:defRPr sz="2400">
                <a:solidFill>
                  <a:schemeClr val="tx1"/>
                </a:solidFill>
                <a:latin typeface="Times New Roman" charset="0"/>
                <a:ea typeface="ＭＳ Ｐゴシック" charset="0"/>
              </a:defRPr>
            </a:lvl2pPr>
            <a:lvl3pPr>
              <a:tabLst>
                <a:tab pos="381000" algn="l"/>
              </a:tabLst>
              <a:defRPr sz="2400">
                <a:solidFill>
                  <a:schemeClr val="tx1"/>
                </a:solidFill>
                <a:latin typeface="Times New Roman" charset="0"/>
                <a:ea typeface="ＭＳ Ｐゴシック" charset="0"/>
              </a:defRPr>
            </a:lvl3pPr>
            <a:lvl4pPr>
              <a:tabLst>
                <a:tab pos="381000" algn="l"/>
              </a:tabLst>
              <a:defRPr sz="2400">
                <a:solidFill>
                  <a:schemeClr val="tx1"/>
                </a:solidFill>
                <a:latin typeface="Times New Roman" charset="0"/>
                <a:ea typeface="ＭＳ Ｐゴシック" charset="0"/>
              </a:defRPr>
            </a:lvl4pPr>
            <a:lvl5pPr>
              <a:tabLst>
                <a:tab pos="381000" algn="l"/>
              </a:tabLst>
              <a:defRPr sz="2400">
                <a:solidFill>
                  <a:schemeClr val="tx1"/>
                </a:solidFill>
                <a:latin typeface="Times New Roman" charset="0"/>
                <a:ea typeface="ＭＳ Ｐゴシック" charset="0"/>
              </a:defRPr>
            </a:lvl5pPr>
            <a:lvl6pPr fontAlgn="base">
              <a:spcBef>
                <a:spcPct val="0"/>
              </a:spcBef>
              <a:spcAft>
                <a:spcPct val="0"/>
              </a:spcAft>
              <a:tabLst>
                <a:tab pos="381000" algn="l"/>
              </a:tabLst>
              <a:defRPr sz="2400">
                <a:solidFill>
                  <a:schemeClr val="tx1"/>
                </a:solidFill>
                <a:latin typeface="Times New Roman" charset="0"/>
                <a:ea typeface="ＭＳ Ｐゴシック" charset="0"/>
              </a:defRPr>
            </a:lvl6pPr>
            <a:lvl7pPr fontAlgn="base">
              <a:spcBef>
                <a:spcPct val="0"/>
              </a:spcBef>
              <a:spcAft>
                <a:spcPct val="0"/>
              </a:spcAft>
              <a:tabLst>
                <a:tab pos="381000" algn="l"/>
              </a:tabLst>
              <a:defRPr sz="2400">
                <a:solidFill>
                  <a:schemeClr val="tx1"/>
                </a:solidFill>
                <a:latin typeface="Times New Roman" charset="0"/>
                <a:ea typeface="ＭＳ Ｐゴシック" charset="0"/>
              </a:defRPr>
            </a:lvl7pPr>
            <a:lvl8pPr fontAlgn="base">
              <a:spcBef>
                <a:spcPct val="0"/>
              </a:spcBef>
              <a:spcAft>
                <a:spcPct val="0"/>
              </a:spcAft>
              <a:tabLst>
                <a:tab pos="381000" algn="l"/>
              </a:tabLst>
              <a:defRPr sz="2400">
                <a:solidFill>
                  <a:schemeClr val="tx1"/>
                </a:solidFill>
                <a:latin typeface="Times New Roman" charset="0"/>
                <a:ea typeface="ＭＳ Ｐゴシック" charset="0"/>
              </a:defRPr>
            </a:lvl8pPr>
            <a:lvl9pPr fontAlgn="base">
              <a:spcBef>
                <a:spcPct val="0"/>
              </a:spcBef>
              <a:spcAft>
                <a:spcPct val="0"/>
              </a:spcAft>
              <a:tabLst>
                <a:tab pos="381000" algn="l"/>
              </a:tabLst>
              <a:defRPr sz="2400">
                <a:solidFill>
                  <a:schemeClr val="tx1"/>
                </a:solidFill>
                <a:latin typeface="Times New Roman" charset="0"/>
                <a:ea typeface="ＭＳ Ｐゴシック" charset="0"/>
              </a:defRPr>
            </a:lvl9pPr>
          </a:lstStyle>
          <a:p>
            <a:r>
              <a:rPr lang="en-GB" sz="1400" b="1" dirty="0">
                <a:solidFill>
                  <a:schemeClr val="accent2"/>
                </a:solidFill>
                <a:latin typeface="Trebuchet MS" charset="0"/>
              </a:rPr>
              <a:t>Notes</a:t>
            </a:r>
          </a:p>
          <a:p>
            <a:endParaRPr lang="en-GB" sz="800" b="1" dirty="0">
              <a:latin typeface="Trebuchet MS" charset="0"/>
            </a:endParaRPr>
          </a:p>
          <a:p>
            <a:pPr marL="261938" indent="-261938">
              <a:buFontTx/>
              <a:buChar char="•"/>
              <a:tabLst>
                <a:tab pos="447675" algn="l"/>
              </a:tabLst>
            </a:pPr>
            <a:r>
              <a:rPr lang="en-GB" sz="1400" b="1" dirty="0">
                <a:latin typeface="Trebuchet MS" charset="0"/>
              </a:rPr>
              <a:t>This activity is rather more academic, and requires some knowledge 	of the appropriate physics and mathematics. The teacher may of 	course select another example which might be better suited to his 	or her particular learners.</a:t>
            </a:r>
          </a:p>
        </p:txBody>
      </p:sp>
      <p:sp>
        <p:nvSpPr>
          <p:cNvPr id="7180" name="Text Box 12"/>
          <p:cNvSpPr txBox="1">
            <a:spLocks noChangeArrowheads="1"/>
          </p:cNvSpPr>
          <p:nvPr/>
        </p:nvSpPr>
        <p:spPr bwMode="auto">
          <a:xfrm>
            <a:off x="6384925" y="9569450"/>
            <a:ext cx="2730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200" b="1">
                <a:solidFill>
                  <a:srgbClr val="7979A5"/>
                </a:solidFill>
                <a:latin typeface="Trebuchet MS" charset="0"/>
              </a:rPr>
              <a:t>6</a:t>
            </a:r>
          </a:p>
        </p:txBody>
      </p:sp>
      <p:sp>
        <p:nvSpPr>
          <p:cNvPr id="8" name="Text Box 5"/>
          <p:cNvSpPr txBox="1">
            <a:spLocks noChangeArrowheads="1"/>
          </p:cNvSpPr>
          <p:nvPr/>
        </p:nvSpPr>
        <p:spPr bwMode="auto">
          <a:xfrm>
            <a:off x="2419350" y="9564688"/>
            <a:ext cx="2020888"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1" dirty="0">
                <a:solidFill>
                  <a:srgbClr val="7979A5"/>
                </a:solidFill>
                <a:latin typeface="Trebuchet MS" charset="0"/>
              </a:rPr>
              <a:t>© Dennis Sherwood, 2014</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2283</TotalTime>
  <Words>7956</Words>
  <Application>Microsoft Macintosh PowerPoint</Application>
  <PresentationFormat>A4 Paper (210x297 mm)</PresentationFormat>
  <Paragraphs>569</Paragraphs>
  <Slides>29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ＭＳ Ｐゴシック</vt:lpstr>
      <vt:lpstr>Arial</vt:lpstr>
      <vt:lpstr>Times New Roman</vt:lpstr>
      <vt:lpstr>Trebuchet MS</vt:lpstr>
      <vt:lpstr>Wingdings</vt:lpstr>
      <vt:lpstr>Default Design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Silver Bullet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Sherwood</dc:creator>
  <cp:lastModifiedBy>Dennis Sherwood</cp:lastModifiedBy>
  <cp:revision>192</cp:revision>
  <cp:lastPrinted>2021-11-26T11:49:13Z</cp:lastPrinted>
  <dcterms:created xsi:type="dcterms:W3CDTF">2005-03-14T12:33:09Z</dcterms:created>
  <dcterms:modified xsi:type="dcterms:W3CDTF">2021-11-26T11:57:30Z</dcterms:modified>
</cp:coreProperties>
</file>